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8" r:id="rId12"/>
    <p:sldId id="266" r:id="rId13"/>
    <p:sldId id="267" r:id="rId14"/>
    <p:sldId id="270" r:id="rId15"/>
    <p:sldId id="271" r:id="rId16"/>
    <p:sldId id="277" r:id="rId17"/>
    <p:sldId id="284" r:id="rId18"/>
    <p:sldId id="285" r:id="rId19"/>
    <p:sldId id="272" r:id="rId20"/>
    <p:sldId id="273" r:id="rId21"/>
    <p:sldId id="274" r:id="rId22"/>
    <p:sldId id="275" r:id="rId23"/>
    <p:sldId id="276" r:id="rId24"/>
    <p:sldId id="278" r:id="rId25"/>
    <p:sldId id="279" r:id="rId26"/>
    <p:sldId id="295" r:id="rId27"/>
    <p:sldId id="296" r:id="rId28"/>
    <p:sldId id="297" r:id="rId29"/>
    <p:sldId id="294" r:id="rId30"/>
    <p:sldId id="280" r:id="rId31"/>
    <p:sldId id="286" r:id="rId32"/>
    <p:sldId id="287" r:id="rId33"/>
    <p:sldId id="281" r:id="rId34"/>
    <p:sldId id="288" r:id="rId35"/>
    <p:sldId id="289" r:id="rId36"/>
    <p:sldId id="282" r:id="rId37"/>
    <p:sldId id="290" r:id="rId38"/>
    <p:sldId id="291" r:id="rId39"/>
    <p:sldId id="283" r:id="rId40"/>
    <p:sldId id="292" r:id="rId41"/>
    <p:sldId id="293" r:id="rId42"/>
    <p:sldId id="269" r:id="rId43"/>
    <p:sldId id="298"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6" d="100"/>
          <a:sy n="106"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B4DA6ED-9F51-4B6F-A2EC-844A910E78A1}" type="datetimeFigureOut">
              <a:rPr lang="de-DE" smtClean="0"/>
              <a:pPr/>
              <a:t>15.05.2015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F488CB9-FF1A-467D-9621-F80D55E91A9E}"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DA6ED-9F51-4B6F-A2EC-844A910E78A1}" type="datetimeFigureOut">
              <a:rPr lang="de-DE" smtClean="0"/>
              <a:pPr/>
              <a:t>15.05.2015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88CB9-FF1A-467D-9621-F80D55E91A9E}"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TqqEDzOuug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4Y-62Ti5_6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de-CH" dirty="0" smtClean="0"/>
              <a:t>Unsere Erde</a:t>
            </a:r>
            <a:endParaRPr lang="de-CH" dirty="0"/>
          </a:p>
        </p:txBody>
      </p:sp>
      <p:sp>
        <p:nvSpPr>
          <p:cNvPr id="3" name="Untertitel 2"/>
          <p:cNvSpPr>
            <a:spLocks noGrp="1"/>
          </p:cNvSpPr>
          <p:nvPr>
            <p:ph type="subTitle" idx="1"/>
          </p:nvPr>
        </p:nvSpPr>
        <p:spPr/>
        <p:txBody>
          <a:bodyPr/>
          <a:lstStyle/>
          <a:p>
            <a:r>
              <a:rPr lang="de-CH" dirty="0" smtClean="0"/>
              <a:t>Plattentektonik</a:t>
            </a:r>
            <a:endParaRPr lang="de-CH" dirty="0"/>
          </a:p>
        </p:txBody>
      </p:sp>
      <p:pic>
        <p:nvPicPr>
          <p:cNvPr id="1027" name="Picture 3" descr="C:\Users\tbuehlmannd.SCHULENTHUN.016\AppData\Local\Microsoft\Windows\Temporary Internet Files\Content.IE5\C07V5N65\MP900433132[1].jpg"/>
          <p:cNvPicPr>
            <a:picLocks noChangeAspect="1" noChangeArrowheads="1"/>
          </p:cNvPicPr>
          <p:nvPr/>
        </p:nvPicPr>
        <p:blipFill>
          <a:blip r:embed="rId2" cstate="print"/>
          <a:srcRect/>
          <a:stretch>
            <a:fillRect/>
          </a:stretch>
        </p:blipFill>
        <p:spPr bwMode="auto">
          <a:xfrm>
            <a:off x="5229220" y="0"/>
            <a:ext cx="3914780" cy="39147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CH" b="1" dirty="0" smtClean="0"/>
              <a:t>2. Tatsachen, die sich beweisen lassen</a:t>
            </a:r>
            <a:endParaRPr lang="de-CH" dirty="0"/>
          </a:p>
        </p:txBody>
      </p:sp>
      <p:sp>
        <p:nvSpPr>
          <p:cNvPr id="3" name="Inhaltsplatzhalter 2"/>
          <p:cNvSpPr>
            <a:spLocks noGrp="1"/>
          </p:cNvSpPr>
          <p:nvPr>
            <p:ph idx="1"/>
          </p:nvPr>
        </p:nvSpPr>
        <p:spPr/>
        <p:txBody>
          <a:bodyPr>
            <a:normAutofit fontScale="92500" lnSpcReduction="20000"/>
          </a:bodyPr>
          <a:lstStyle/>
          <a:p>
            <a:pPr lvl="0"/>
            <a:r>
              <a:rPr lang="de-CH" dirty="0"/>
              <a:t>Bei der Verlegung der Telefonkabel in die USA entdeckte man ein untermeerisches Gebirge. </a:t>
            </a:r>
          </a:p>
          <a:p>
            <a:pPr lvl="0"/>
            <a:r>
              <a:rPr lang="de-CH" dirty="0"/>
              <a:t>Während man auf den Kontinenten Gesteine mit einem Alter von nahezu 4 Milliarden Jahren findet, sind die Ozeanböden nicht älter als 200 Millionen Jahre.</a:t>
            </a:r>
          </a:p>
          <a:p>
            <a:r>
              <a:rPr lang="de-CH" dirty="0"/>
              <a:t>Alle paar Millionen Jahre ereignet sich eine Polumkehrung, d.h. der magnetische Nordpol wird zum Südpol und umgekehrt. Die Mineralien im flüssigen Magma richten sich nach diesem Erdmagnetfeld aus.</a:t>
            </a: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Beweis für die Bewegung der Platten</a:t>
            </a:r>
            <a:endParaRPr lang="de-CH" dirty="0"/>
          </a:p>
        </p:txBody>
      </p:sp>
      <p:sp>
        <p:nvSpPr>
          <p:cNvPr id="3" name="Inhaltsplatzhalter 2"/>
          <p:cNvSpPr>
            <a:spLocks noGrp="1"/>
          </p:cNvSpPr>
          <p:nvPr>
            <p:ph idx="1"/>
          </p:nvPr>
        </p:nvSpPr>
        <p:spPr>
          <a:xfrm>
            <a:off x="4814918" y="1357298"/>
            <a:ext cx="4114800" cy="4857784"/>
          </a:xfrm>
        </p:spPr>
        <p:txBody>
          <a:bodyPr>
            <a:normAutofit fontScale="85000" lnSpcReduction="10000"/>
          </a:bodyPr>
          <a:lstStyle/>
          <a:p>
            <a:r>
              <a:rPr lang="de-CH" dirty="0" smtClean="0"/>
              <a:t>Je weiter die Bohrungen vom Mittelatlantischen Rücken entfernt sind, desto älter ist das Gestein.</a:t>
            </a:r>
          </a:p>
          <a:p>
            <a:r>
              <a:rPr lang="de-CH" dirty="0" smtClean="0"/>
              <a:t>Je näher an Südamerika und Afrika, desto älter der Meeresboden.</a:t>
            </a:r>
          </a:p>
          <a:p>
            <a:r>
              <a:rPr lang="de-CH" dirty="0" smtClean="0">
                <a:sym typeface="Wingdings" pitchFamily="2" charset="2"/>
              </a:rPr>
              <a:t>Die Entstehung eines Ozeans beginnt im Mittelozeanischen Rücken</a:t>
            </a:r>
            <a:endParaRPr lang="de-CH" dirty="0"/>
          </a:p>
        </p:txBody>
      </p:sp>
      <p:pic>
        <p:nvPicPr>
          <p:cNvPr id="1026" name="Picture 2"/>
          <p:cNvPicPr>
            <a:picLocks noChangeAspect="1" noChangeArrowheads="1"/>
          </p:cNvPicPr>
          <p:nvPr/>
        </p:nvPicPr>
        <p:blipFill>
          <a:blip r:embed="rId2" cstate="print"/>
          <a:srcRect/>
          <a:stretch>
            <a:fillRect/>
          </a:stretch>
        </p:blipFill>
        <p:spPr bwMode="auto">
          <a:xfrm>
            <a:off x="142844" y="1412296"/>
            <a:ext cx="4572032" cy="492276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3. Aufbau der Erde</a:t>
            </a:r>
            <a:endParaRPr lang="de-CH" dirty="0"/>
          </a:p>
        </p:txBody>
      </p:sp>
      <p:sp>
        <p:nvSpPr>
          <p:cNvPr id="3" name="Inhaltsplatzhalter 2"/>
          <p:cNvSpPr>
            <a:spLocks noGrp="1"/>
          </p:cNvSpPr>
          <p:nvPr>
            <p:ph idx="1"/>
          </p:nvPr>
        </p:nvSpPr>
        <p:spPr/>
        <p:txBody>
          <a:bodyPr/>
          <a:lstStyle/>
          <a:p>
            <a:pPr marL="0" indent="0">
              <a:buNone/>
            </a:pPr>
            <a:r>
              <a:rPr lang="de-CH" dirty="0" smtClean="0"/>
              <a:t>Die Erde ist in ihrem inneren Aufbau mit einem Apfel vergleichbar, weil sie auch aus drei Teilen besteht:</a:t>
            </a:r>
          </a:p>
          <a:p>
            <a:pPr marL="361950" indent="-361950"/>
            <a:r>
              <a:rPr lang="de-CH" dirty="0" smtClean="0"/>
              <a:t>Die dünne Schale des Apfels entspricht der festen Erdkruste</a:t>
            </a:r>
          </a:p>
          <a:p>
            <a:pPr marL="361950" indent="-361950"/>
            <a:r>
              <a:rPr lang="de-CH" dirty="0" smtClean="0"/>
              <a:t>Das Fruchtfleisch dem Erdmantel </a:t>
            </a:r>
          </a:p>
          <a:p>
            <a:pPr marL="361950" indent="-361950"/>
            <a:r>
              <a:rPr lang="de-CH" dirty="0" smtClean="0"/>
              <a:t>Das Kerngehäuse dem Erdkern.</a:t>
            </a:r>
            <a:endParaRPr lang="de-CH"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600" b="1" dirty="0" smtClean="0"/>
              <a:t>Schalenbau der Erde </a:t>
            </a:r>
            <a:r>
              <a:rPr lang="de-CH" sz="3600" dirty="0" smtClean="0"/>
              <a:t>– </a:t>
            </a:r>
            <a:br>
              <a:rPr lang="de-CH" sz="3600" dirty="0" smtClean="0"/>
            </a:br>
            <a:r>
              <a:rPr lang="de-CH" sz="3600" dirty="0" smtClean="0"/>
              <a:t>Ursache für die Bewegung der Kontinente</a:t>
            </a:r>
            <a:endParaRPr lang="de-CH" sz="3600" dirty="0"/>
          </a:p>
        </p:txBody>
      </p:sp>
      <p:sp>
        <p:nvSpPr>
          <p:cNvPr id="3" name="Inhaltsplatzhalter 2"/>
          <p:cNvSpPr>
            <a:spLocks noGrp="1"/>
          </p:cNvSpPr>
          <p:nvPr>
            <p:ph idx="1"/>
          </p:nvPr>
        </p:nvSpPr>
        <p:spPr/>
        <p:txBody>
          <a:bodyPr/>
          <a:lstStyle/>
          <a:p>
            <a:r>
              <a:rPr lang="de-CH" dirty="0" smtClean="0"/>
              <a:t>Die im Erdkern produzierte Wärme von 4000° - 5000° C wird in den oberen Mantelbereich geleitet. Dort bewirkt sie kreisförmige Bewegungen des Magmas, die man </a:t>
            </a:r>
            <a:r>
              <a:rPr lang="de-CH" b="1" dirty="0" smtClean="0">
                <a:solidFill>
                  <a:srgbClr val="FF0000"/>
                </a:solidFill>
              </a:rPr>
              <a:t>Konvektionsströme</a:t>
            </a:r>
            <a:r>
              <a:rPr lang="de-CH" dirty="0" smtClean="0"/>
              <a:t> nennt. </a:t>
            </a:r>
          </a:p>
          <a:p>
            <a:r>
              <a:rPr lang="de-CH" dirty="0" smtClean="0"/>
              <a:t>Wo Magma unmittelbar unter der Erdkruste entlang strömt, werden die Platten mittransportiert.</a:t>
            </a:r>
            <a:endParaRPr lang="de-CH"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Schalenbau der Erde</a:t>
            </a:r>
            <a:endParaRPr lang="de-CH" dirty="0"/>
          </a:p>
        </p:txBody>
      </p:sp>
      <p:pic>
        <p:nvPicPr>
          <p:cNvPr id="1026" name="Picture 2"/>
          <p:cNvPicPr>
            <a:picLocks noChangeAspect="1" noChangeArrowheads="1"/>
          </p:cNvPicPr>
          <p:nvPr/>
        </p:nvPicPr>
        <p:blipFill>
          <a:blip r:embed="rId2" cstate="print"/>
          <a:srcRect/>
          <a:stretch>
            <a:fillRect/>
          </a:stretch>
        </p:blipFill>
        <p:spPr bwMode="auto">
          <a:xfrm>
            <a:off x="214282" y="2000240"/>
            <a:ext cx="8786842" cy="4102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Erdkruste</a:t>
            </a:r>
            <a:endParaRPr lang="de-CH" dirty="0"/>
          </a:p>
        </p:txBody>
      </p:sp>
      <p:pic>
        <p:nvPicPr>
          <p:cNvPr id="2050" name="Picture 2"/>
          <p:cNvPicPr>
            <a:picLocks noChangeAspect="1" noChangeArrowheads="1"/>
          </p:cNvPicPr>
          <p:nvPr/>
        </p:nvPicPr>
        <p:blipFill>
          <a:blip r:embed="rId2" cstate="print"/>
          <a:srcRect/>
          <a:stretch>
            <a:fillRect/>
          </a:stretch>
        </p:blipFill>
        <p:spPr bwMode="auto">
          <a:xfrm>
            <a:off x="357158" y="1563768"/>
            <a:ext cx="8429648" cy="4677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071934" y="874713"/>
            <a:ext cx="3900486" cy="5840435"/>
          </a:xfrm>
        </p:spPr>
        <p:txBody>
          <a:bodyPr>
            <a:normAutofit fontScale="70000" lnSpcReduction="20000"/>
          </a:bodyPr>
          <a:lstStyle/>
          <a:p>
            <a:pPr marL="514350" indent="-514350">
              <a:buFont typeface="+mj-lt"/>
              <a:buAutoNum type="arabicPeriod"/>
            </a:pPr>
            <a:r>
              <a:rPr lang="de-CH" smtClean="0"/>
              <a:t>Aufeinander driftende </a:t>
            </a:r>
            <a:r>
              <a:rPr lang="de-CH" dirty="0" smtClean="0"/>
              <a:t>Platten</a:t>
            </a:r>
          </a:p>
          <a:p>
            <a:pPr marL="514350" indent="-514350">
              <a:buFont typeface="+mj-lt"/>
              <a:buAutoNum type="arabicPeriod"/>
            </a:pPr>
            <a:r>
              <a:rPr lang="de-CH" dirty="0" smtClean="0"/>
              <a:t>Tiefseegraben</a:t>
            </a:r>
          </a:p>
          <a:p>
            <a:pPr marL="514350" indent="-514350">
              <a:buFont typeface="+mj-lt"/>
              <a:buAutoNum type="arabicPeriod"/>
            </a:pPr>
            <a:r>
              <a:rPr lang="de-CH" dirty="0" smtClean="0"/>
              <a:t>Vulkane, Gebirge</a:t>
            </a:r>
          </a:p>
          <a:p>
            <a:pPr marL="514350" indent="-514350">
              <a:buFont typeface="+mj-lt"/>
              <a:buAutoNum type="arabicPeriod"/>
            </a:pPr>
            <a:r>
              <a:rPr lang="de-CH" dirty="0" smtClean="0"/>
              <a:t>Kontinentale Kruste</a:t>
            </a:r>
          </a:p>
          <a:p>
            <a:pPr marL="514350" indent="-514350">
              <a:buFont typeface="+mj-lt"/>
              <a:buAutoNum type="arabicPeriod"/>
            </a:pPr>
            <a:r>
              <a:rPr lang="de-CH" dirty="0" smtClean="0"/>
              <a:t>Mittelozeanischer Rücken</a:t>
            </a:r>
          </a:p>
          <a:p>
            <a:pPr marL="514350" indent="-514350">
              <a:buFont typeface="+mj-lt"/>
              <a:buAutoNum type="arabicPeriod"/>
            </a:pPr>
            <a:r>
              <a:rPr lang="de-CH" dirty="0" smtClean="0"/>
              <a:t>Ozeanische Kruste</a:t>
            </a:r>
          </a:p>
          <a:p>
            <a:pPr marL="514350" indent="-514350">
              <a:buFont typeface="+mj-lt"/>
              <a:buAutoNum type="arabicPeriod"/>
            </a:pPr>
            <a:r>
              <a:rPr lang="de-CH" dirty="0" smtClean="0"/>
              <a:t>Auseinander driftende Platten</a:t>
            </a:r>
          </a:p>
          <a:p>
            <a:pPr marL="514350" indent="-514350">
              <a:buFont typeface="+mj-lt"/>
              <a:buAutoNum type="arabicPeriod"/>
            </a:pPr>
            <a:r>
              <a:rPr lang="de-CH" dirty="0" smtClean="0"/>
              <a:t>Oberster Erdmantel (fest)</a:t>
            </a:r>
          </a:p>
          <a:p>
            <a:pPr marL="514350" indent="-514350">
              <a:buFont typeface="+mj-lt"/>
              <a:buAutoNum type="arabicPeriod"/>
            </a:pPr>
            <a:r>
              <a:rPr lang="de-CH" dirty="0" smtClean="0"/>
              <a:t>Oberer Erdmantel (flüssig)</a:t>
            </a:r>
          </a:p>
          <a:p>
            <a:pPr marL="514350" indent="-514350">
              <a:buFont typeface="+mj-lt"/>
              <a:buAutoNum type="arabicPeriod"/>
            </a:pPr>
            <a:r>
              <a:rPr lang="de-CH" dirty="0" smtClean="0"/>
              <a:t>Unterer Erdmantel (fest)</a:t>
            </a:r>
          </a:p>
          <a:p>
            <a:pPr marL="514350" indent="-514350">
              <a:buFont typeface="+mj-lt"/>
              <a:buAutoNum type="arabicPeriod"/>
            </a:pPr>
            <a:r>
              <a:rPr lang="de-CH" dirty="0" smtClean="0"/>
              <a:t>Auftauchende Magma</a:t>
            </a:r>
          </a:p>
          <a:p>
            <a:pPr marL="514350" indent="-514350">
              <a:buFont typeface="+mj-lt"/>
              <a:buAutoNum type="arabicPeriod"/>
            </a:pPr>
            <a:r>
              <a:rPr lang="de-CH" dirty="0" smtClean="0"/>
              <a:t>Konvektionsströme</a:t>
            </a:r>
          </a:p>
          <a:p>
            <a:pPr marL="514350" indent="-514350">
              <a:buFont typeface="+mj-lt"/>
              <a:buAutoNum type="arabicPeriod"/>
            </a:pPr>
            <a:r>
              <a:rPr lang="de-CH" dirty="0" smtClean="0"/>
              <a:t>Abtauchendes Magma</a:t>
            </a:r>
            <a:endParaRPr lang="de-CH" dirty="0"/>
          </a:p>
        </p:txBody>
      </p:sp>
      <p:pic>
        <p:nvPicPr>
          <p:cNvPr id="8195" name="Picture 3"/>
          <p:cNvPicPr>
            <a:picLocks noChangeAspect="1" noChangeArrowheads="1"/>
          </p:cNvPicPr>
          <p:nvPr/>
        </p:nvPicPr>
        <p:blipFill>
          <a:blip r:embed="rId2" cstate="print"/>
          <a:srcRect/>
          <a:stretch>
            <a:fillRect/>
          </a:stretch>
        </p:blipFill>
        <p:spPr bwMode="auto">
          <a:xfrm>
            <a:off x="214282" y="285728"/>
            <a:ext cx="4171950" cy="6315075"/>
          </a:xfrm>
          <a:prstGeom prst="rect">
            <a:avLst/>
          </a:prstGeom>
          <a:noFill/>
          <a:ln w="9525">
            <a:noFill/>
            <a:miter lim="800000"/>
            <a:headEnd/>
            <a:tailEnd/>
          </a:ln>
          <a:effectLst/>
        </p:spPr>
      </p:pic>
      <p:sp>
        <p:nvSpPr>
          <p:cNvPr id="6" name="Rechteck 5"/>
          <p:cNvSpPr/>
          <p:nvPr/>
        </p:nvSpPr>
        <p:spPr>
          <a:xfrm>
            <a:off x="4643438" y="214290"/>
            <a:ext cx="2458750" cy="461665"/>
          </a:xfrm>
          <a:prstGeom prst="rect">
            <a:avLst/>
          </a:prstGeom>
        </p:spPr>
        <p:txBody>
          <a:bodyPr wrap="none">
            <a:spAutoFit/>
          </a:bodyPr>
          <a:lstStyle/>
          <a:p>
            <a:pPr>
              <a:buNone/>
            </a:pPr>
            <a:r>
              <a:rPr lang="de-CH" sz="2400" b="1" dirty="0" smtClean="0"/>
              <a:t>Dynamik der Erde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5"/>
                                        </p:tgtEl>
                                      </p:cBhvr>
                                      <p:by x="75000" y="75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2000"/>
                                        <p:tgtEl>
                                          <p:spTgt spid="3">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2000"/>
                                        <p:tgtEl>
                                          <p:spTgt spid="3">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82792"/>
          </a:xfrm>
        </p:spPr>
        <p:txBody>
          <a:bodyPr>
            <a:noAutofit/>
          </a:bodyPr>
          <a:lstStyle/>
          <a:p>
            <a:pPr algn="l"/>
            <a:r>
              <a:rPr lang="de-CH" sz="3200" b="1" dirty="0" smtClean="0">
                <a:sym typeface="Wingdings"/>
              </a:rPr>
              <a:t>	</a:t>
            </a:r>
            <a:r>
              <a:rPr lang="de-CH" sz="3200" b="1" dirty="0" smtClean="0"/>
              <a:t>Wie werden die Bewegung der Platten 	verursacht?</a:t>
            </a:r>
            <a:br>
              <a:rPr lang="de-CH" sz="3200" b="1" dirty="0" smtClean="0"/>
            </a:br>
            <a:r>
              <a:rPr lang="de-CH" sz="3200" b="1" dirty="0" smtClean="0">
                <a:sym typeface="Wingdings"/>
              </a:rPr>
              <a:t>	</a:t>
            </a:r>
            <a:r>
              <a:rPr lang="de-CH" sz="3200" b="1" dirty="0" smtClean="0"/>
              <a:t>Woher stammen die nötigen 	Antriebskräfte?</a:t>
            </a:r>
            <a:endParaRPr lang="de-CH" sz="3200" b="1" dirty="0"/>
          </a:p>
        </p:txBody>
      </p:sp>
      <p:sp>
        <p:nvSpPr>
          <p:cNvPr id="3" name="Inhaltsplatzhalter 2"/>
          <p:cNvSpPr>
            <a:spLocks noGrp="1"/>
          </p:cNvSpPr>
          <p:nvPr>
            <p:ph idx="1"/>
          </p:nvPr>
        </p:nvSpPr>
        <p:spPr>
          <a:xfrm>
            <a:off x="457200" y="2500306"/>
            <a:ext cx="8229600" cy="3625857"/>
          </a:xfrm>
        </p:spPr>
        <p:txBody>
          <a:bodyPr/>
          <a:lstStyle/>
          <a:p>
            <a:pPr marL="542925" indent="-542925">
              <a:buNone/>
            </a:pPr>
            <a:r>
              <a:rPr lang="de-CH" dirty="0" smtClean="0">
                <a:sym typeface="Wingdings"/>
              </a:rPr>
              <a:t> 	</a:t>
            </a:r>
            <a:r>
              <a:rPr lang="de-CH" dirty="0" smtClean="0"/>
              <a:t>Waagrechte Strömung des Magmas unmittelbar unter der Erdkruste.</a:t>
            </a:r>
          </a:p>
          <a:p>
            <a:pPr marL="542925" indent="-542925">
              <a:buNone/>
            </a:pPr>
            <a:r>
              <a:rPr lang="de-CH" dirty="0" smtClean="0">
                <a:sym typeface="Wingdings"/>
              </a:rPr>
              <a:t>	</a:t>
            </a:r>
            <a:r>
              <a:rPr lang="de-CH" dirty="0" smtClean="0"/>
              <a:t>Die Antriebskräfte stammen aus dem Erdkern: Die produzierte Wärme führt zu Konvektionsströmen.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4. Bewegung der Platten</a:t>
            </a:r>
            <a:endParaRPr lang="de-CH" dirty="0"/>
          </a:p>
        </p:txBody>
      </p:sp>
      <p:sp>
        <p:nvSpPr>
          <p:cNvPr id="3" name="Inhaltsplatzhalter 2"/>
          <p:cNvSpPr>
            <a:spLocks noGrp="1"/>
          </p:cNvSpPr>
          <p:nvPr>
            <p:ph idx="1"/>
          </p:nvPr>
        </p:nvSpPr>
        <p:spPr/>
        <p:txBody>
          <a:bodyPr/>
          <a:lstStyle/>
          <a:p>
            <a:pPr marL="514350" indent="-514350">
              <a:buFont typeface="+mj-lt"/>
              <a:buAutoNum type="arabicPeriod"/>
            </a:pPr>
            <a:r>
              <a:rPr lang="de-CH" dirty="0" smtClean="0"/>
              <a:t>Schneide die 5 Bilder der Erde aus</a:t>
            </a:r>
          </a:p>
          <a:p>
            <a:pPr marL="514350" indent="-514350">
              <a:buFont typeface="+mj-lt"/>
              <a:buAutoNum type="arabicPeriod"/>
            </a:pPr>
            <a:r>
              <a:rPr lang="de-CH" dirty="0" smtClean="0"/>
              <a:t>Schneide die 4 Texte aus</a:t>
            </a:r>
          </a:p>
          <a:p>
            <a:pPr marL="514350" indent="-514350">
              <a:buFont typeface="+mj-lt"/>
              <a:buAutoNum type="arabicPeriod"/>
            </a:pPr>
            <a:r>
              <a:rPr lang="de-CH" dirty="0" smtClean="0"/>
              <a:t>Ordne die vier Texte den Bildern zu. Zu einem Bild gibt es keinen Text.</a:t>
            </a:r>
          </a:p>
          <a:p>
            <a:pPr marL="514350" indent="-514350">
              <a:buFont typeface="+mj-lt"/>
              <a:buAutoNum type="arabicPeriod"/>
            </a:pPr>
            <a:endParaRPr lang="de-CH" dirty="0" smtClean="0"/>
          </a:p>
          <a:p>
            <a:pPr marL="514350" indent="-514350">
              <a:buFont typeface="+mj-lt"/>
              <a:buAutoNum type="arabicPeriod"/>
            </a:pPr>
            <a:r>
              <a:rPr lang="de-CH" dirty="0" smtClean="0"/>
              <a:t>Gemeinsame Kontrolle und ins Heft einkleben.</a:t>
            </a:r>
          </a:p>
          <a:p>
            <a:pPr marL="514350" indent="-514350">
              <a:buNone/>
            </a:pPr>
            <a:endParaRPr lang="de-C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Entwicklung bis heute…</a:t>
            </a:r>
            <a:endParaRPr lang="de-CH" dirty="0"/>
          </a:p>
        </p:txBody>
      </p:sp>
      <p:sp>
        <p:nvSpPr>
          <p:cNvPr id="3" name="Inhaltsplatzhalter 2"/>
          <p:cNvSpPr>
            <a:spLocks noGrp="1"/>
          </p:cNvSpPr>
          <p:nvPr>
            <p:ph idx="1"/>
          </p:nvPr>
        </p:nvSpPr>
        <p:spPr>
          <a:xfrm>
            <a:off x="1071538" y="4429132"/>
            <a:ext cx="7615262" cy="2071702"/>
          </a:xfrm>
        </p:spPr>
        <p:txBody>
          <a:bodyPr>
            <a:normAutofit/>
          </a:bodyPr>
          <a:lstStyle/>
          <a:p>
            <a:r>
              <a:rPr lang="de-CH" dirty="0" smtClean="0"/>
              <a:t>Sämtliche Kontinente bilden eine zusammenhängende Landmasse, den Urkontinent </a:t>
            </a:r>
            <a:r>
              <a:rPr lang="de-CH" dirty="0" err="1" smtClean="0"/>
              <a:t>Pangäa</a:t>
            </a:r>
            <a:r>
              <a:rPr lang="de-CH" dirty="0" smtClean="0"/>
              <a:t> [</a:t>
            </a:r>
            <a:r>
              <a:rPr lang="de-CH" dirty="0" err="1" smtClean="0"/>
              <a:t>griech</a:t>
            </a:r>
            <a:r>
              <a:rPr lang="de-CH" dirty="0" smtClean="0"/>
              <a:t>. = „alles Land“]</a:t>
            </a:r>
            <a:endParaRPr lang="de-CH" dirty="0"/>
          </a:p>
        </p:txBody>
      </p:sp>
      <p:pic>
        <p:nvPicPr>
          <p:cNvPr id="3074" name="Picture 2"/>
          <p:cNvPicPr>
            <a:picLocks noChangeAspect="1" noChangeArrowheads="1"/>
          </p:cNvPicPr>
          <p:nvPr/>
        </p:nvPicPr>
        <p:blipFill>
          <a:blip r:embed="rId2" cstate="print"/>
          <a:srcRect/>
          <a:stretch>
            <a:fillRect/>
          </a:stretch>
        </p:blipFill>
        <p:spPr bwMode="auto">
          <a:xfrm>
            <a:off x="1357290" y="1142984"/>
            <a:ext cx="6353175" cy="3867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074"/>
                                        </p:tgtEl>
                                      </p:cBhvr>
                                      <p:by x="75000" y="75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Vulkanausbruch in Island</a:t>
            </a:r>
            <a:endParaRPr lang="de-CH" dirty="0"/>
          </a:p>
        </p:txBody>
      </p:sp>
      <p:sp>
        <p:nvSpPr>
          <p:cNvPr id="3" name="Inhaltsplatzhalter 2"/>
          <p:cNvSpPr>
            <a:spLocks noGrp="1"/>
          </p:cNvSpPr>
          <p:nvPr>
            <p:ph idx="1"/>
          </p:nvPr>
        </p:nvSpPr>
        <p:spPr/>
        <p:txBody>
          <a:bodyPr/>
          <a:lstStyle/>
          <a:p>
            <a:r>
              <a:rPr lang="de-CH" sz="2800" u="sng" dirty="0">
                <a:hlinkClick r:id="rId2"/>
              </a:rPr>
              <a:t>http://www.youtube.com/watch?v=TqqEDzOuugE</a:t>
            </a:r>
            <a:endParaRPr lang="de-CH" sz="2800" dirty="0"/>
          </a:p>
          <a:p>
            <a:endParaRPr lang="de-CH" dirty="0"/>
          </a:p>
        </p:txBody>
      </p:sp>
      <p:pic>
        <p:nvPicPr>
          <p:cNvPr id="2051" name="Picture 3"/>
          <p:cNvPicPr>
            <a:picLocks noChangeAspect="1" noChangeArrowheads="1"/>
          </p:cNvPicPr>
          <p:nvPr/>
        </p:nvPicPr>
        <p:blipFill>
          <a:blip r:embed="rId3" cstate="print"/>
          <a:srcRect/>
          <a:stretch>
            <a:fillRect/>
          </a:stretch>
        </p:blipFill>
        <p:spPr bwMode="auto">
          <a:xfrm>
            <a:off x="4214810" y="2285992"/>
            <a:ext cx="4362454" cy="4373415"/>
          </a:xfrm>
          <a:prstGeom prst="rect">
            <a:avLst/>
          </a:prstGeom>
          <a:noFill/>
          <a:ln w="9525">
            <a:noFill/>
            <a:miter lim="800000"/>
            <a:headEnd/>
            <a:tailEnd/>
          </a:ln>
          <a:effectLst/>
        </p:spPr>
      </p:pic>
      <p:pic>
        <p:nvPicPr>
          <p:cNvPr id="2053" name="Picture 5" descr="http://www.datenbank-europa.de/erdkunde/welt/vulkan.jpg"/>
          <p:cNvPicPr>
            <a:picLocks noChangeAspect="1" noChangeArrowheads="1"/>
          </p:cNvPicPr>
          <p:nvPr/>
        </p:nvPicPr>
        <p:blipFill>
          <a:blip r:embed="rId4" cstate="print"/>
          <a:srcRect/>
          <a:stretch>
            <a:fillRect/>
          </a:stretch>
        </p:blipFill>
        <p:spPr bwMode="auto">
          <a:xfrm>
            <a:off x="214282" y="3000372"/>
            <a:ext cx="4285232" cy="321471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357694"/>
            <a:ext cx="8229600" cy="1911345"/>
          </a:xfrm>
        </p:spPr>
        <p:txBody>
          <a:bodyPr/>
          <a:lstStyle/>
          <a:p>
            <a:r>
              <a:rPr lang="de-CH" dirty="0" smtClean="0"/>
              <a:t>Der Urkontinent bricht zuerst in zwei Teile, dann immer mehr auseinander. Der Atlantik beginnt sich langsam zu öffnen.</a:t>
            </a:r>
            <a:endParaRPr lang="de-CH" dirty="0"/>
          </a:p>
        </p:txBody>
      </p:sp>
      <p:pic>
        <p:nvPicPr>
          <p:cNvPr id="4098" name="Picture 2"/>
          <p:cNvPicPr>
            <a:picLocks noChangeAspect="1" noChangeArrowheads="1"/>
          </p:cNvPicPr>
          <p:nvPr/>
        </p:nvPicPr>
        <p:blipFill>
          <a:blip r:embed="rId2" cstate="print"/>
          <a:srcRect/>
          <a:stretch>
            <a:fillRect/>
          </a:stretch>
        </p:blipFill>
        <p:spPr bwMode="auto">
          <a:xfrm>
            <a:off x="1357290" y="357166"/>
            <a:ext cx="6381750" cy="3819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286256"/>
            <a:ext cx="8229600" cy="1839907"/>
          </a:xfrm>
        </p:spPr>
        <p:txBody>
          <a:bodyPr>
            <a:normAutofit fontScale="92500"/>
          </a:bodyPr>
          <a:lstStyle/>
          <a:p>
            <a:r>
              <a:rPr lang="de-CH" dirty="0" smtClean="0"/>
              <a:t>Der Atlantische Ozean wächst. </a:t>
            </a:r>
          </a:p>
          <a:p>
            <a:r>
              <a:rPr lang="de-CH" dirty="0" smtClean="0"/>
              <a:t>Nord- und Südamerika verlagern sich westwärts. </a:t>
            </a:r>
          </a:p>
          <a:p>
            <a:r>
              <a:rPr lang="de-CH" dirty="0" smtClean="0"/>
              <a:t>Indien entfernt sich von Afrika.</a:t>
            </a:r>
            <a:endParaRPr lang="de-CH" dirty="0"/>
          </a:p>
        </p:txBody>
      </p:sp>
      <p:pic>
        <p:nvPicPr>
          <p:cNvPr id="5122" name="Picture 2"/>
          <p:cNvPicPr>
            <a:picLocks noChangeAspect="1" noChangeArrowheads="1"/>
          </p:cNvPicPr>
          <p:nvPr/>
        </p:nvPicPr>
        <p:blipFill>
          <a:blip r:embed="rId2" cstate="print"/>
          <a:srcRect/>
          <a:stretch>
            <a:fillRect/>
          </a:stretch>
        </p:blipFill>
        <p:spPr bwMode="auto">
          <a:xfrm>
            <a:off x="1214414" y="285728"/>
            <a:ext cx="6400800" cy="3886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500570"/>
            <a:ext cx="8229600" cy="1625593"/>
          </a:xfrm>
        </p:spPr>
        <p:txBody>
          <a:bodyPr>
            <a:normAutofit lnSpcReduction="10000"/>
          </a:bodyPr>
          <a:lstStyle/>
          <a:p>
            <a:r>
              <a:rPr lang="de-CH" dirty="0" smtClean="0"/>
              <a:t>Der Atlantik wird pro Jahr um 1.8 cm breiter.</a:t>
            </a:r>
          </a:p>
          <a:p>
            <a:r>
              <a:rPr lang="de-CH" dirty="0" smtClean="0"/>
              <a:t>Australien entfernt sich um 2cm pro Jahr von der Antarktis.</a:t>
            </a:r>
            <a:endParaRPr lang="de-CH" dirty="0"/>
          </a:p>
        </p:txBody>
      </p:sp>
      <p:pic>
        <p:nvPicPr>
          <p:cNvPr id="6146" name="Picture 2"/>
          <p:cNvPicPr>
            <a:picLocks noChangeAspect="1" noChangeArrowheads="1"/>
          </p:cNvPicPr>
          <p:nvPr/>
        </p:nvPicPr>
        <p:blipFill>
          <a:blip r:embed="rId2" cstate="print"/>
          <a:srcRect/>
          <a:stretch>
            <a:fillRect/>
          </a:stretch>
        </p:blipFill>
        <p:spPr bwMode="auto">
          <a:xfrm>
            <a:off x="1285852" y="214290"/>
            <a:ext cx="6362700" cy="3781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Zukunft</a:t>
            </a:r>
            <a:endParaRPr lang="de-CH" dirty="0"/>
          </a:p>
        </p:txBody>
      </p:sp>
      <p:sp>
        <p:nvSpPr>
          <p:cNvPr id="3" name="Inhaltsplatzhalter 2"/>
          <p:cNvSpPr>
            <a:spLocks noGrp="1"/>
          </p:cNvSpPr>
          <p:nvPr>
            <p:ph idx="1"/>
          </p:nvPr>
        </p:nvSpPr>
        <p:spPr>
          <a:xfrm>
            <a:off x="457200" y="5018117"/>
            <a:ext cx="8229600" cy="1554155"/>
          </a:xfrm>
        </p:spPr>
        <p:txBody>
          <a:bodyPr/>
          <a:lstStyle/>
          <a:p>
            <a:r>
              <a:rPr lang="de-CH" dirty="0" smtClean="0"/>
              <a:t>Wie sieht es in 50 Mio. Jahre aus? </a:t>
            </a:r>
          </a:p>
          <a:p>
            <a:pPr>
              <a:buNone/>
            </a:pPr>
            <a:r>
              <a:rPr lang="de-CH" b="1" dirty="0" smtClean="0"/>
              <a:t>Beschreibe.</a:t>
            </a:r>
            <a:endParaRPr lang="de-CH" b="1" dirty="0"/>
          </a:p>
        </p:txBody>
      </p:sp>
      <p:pic>
        <p:nvPicPr>
          <p:cNvPr id="7170" name="Picture 2"/>
          <p:cNvPicPr>
            <a:picLocks noChangeAspect="1" noChangeArrowheads="1"/>
          </p:cNvPicPr>
          <p:nvPr/>
        </p:nvPicPr>
        <p:blipFill>
          <a:blip r:embed="rId2" cstate="print"/>
          <a:srcRect/>
          <a:stretch>
            <a:fillRect/>
          </a:stretch>
        </p:blipFill>
        <p:spPr bwMode="auto">
          <a:xfrm>
            <a:off x="1142976" y="1142984"/>
            <a:ext cx="641985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5. Plattengrenzen</a:t>
            </a:r>
            <a:endParaRPr lang="de-CH" dirty="0"/>
          </a:p>
        </p:txBody>
      </p:sp>
      <p:sp>
        <p:nvSpPr>
          <p:cNvPr id="3" name="Inhaltsplatzhalter 2"/>
          <p:cNvSpPr>
            <a:spLocks noGrp="1"/>
          </p:cNvSpPr>
          <p:nvPr>
            <p:ph idx="1"/>
          </p:nvPr>
        </p:nvSpPr>
        <p:spPr>
          <a:xfrm>
            <a:off x="457200" y="1600200"/>
            <a:ext cx="8115328" cy="4525963"/>
          </a:xfrm>
        </p:spPr>
        <p:txBody>
          <a:bodyPr/>
          <a:lstStyle/>
          <a:p>
            <a:r>
              <a:rPr lang="de-CH" dirty="0" smtClean="0"/>
              <a:t>Wir unterscheiden drei Arten von Plattengrenzen</a:t>
            </a:r>
          </a:p>
          <a:p>
            <a:pPr lvl="1"/>
            <a:r>
              <a:rPr lang="de-CH" dirty="0" smtClean="0"/>
              <a:t>Auseinander driftende Platten</a:t>
            </a:r>
          </a:p>
          <a:p>
            <a:pPr lvl="1">
              <a:buNone/>
            </a:pPr>
            <a:r>
              <a:rPr lang="de-CH" dirty="0" smtClean="0"/>
              <a:t>   	(Dehnungszonen)</a:t>
            </a:r>
          </a:p>
          <a:p>
            <a:pPr lvl="1"/>
            <a:r>
              <a:rPr lang="de-CH" dirty="0" smtClean="0"/>
              <a:t>Aufeinander driftende Platten</a:t>
            </a:r>
          </a:p>
          <a:p>
            <a:pPr lvl="1">
              <a:buNone/>
            </a:pPr>
            <a:r>
              <a:rPr lang="de-CH" dirty="0" smtClean="0"/>
              <a:t>	(Abtauchzonen)</a:t>
            </a:r>
          </a:p>
          <a:p>
            <a:pPr lvl="1"/>
            <a:r>
              <a:rPr lang="de-CH" dirty="0" smtClean="0"/>
              <a:t>Aneinander vorbeidriftende Platten</a:t>
            </a:r>
          </a:p>
          <a:p>
            <a:pPr lvl="1">
              <a:buNone/>
            </a:pPr>
            <a:r>
              <a:rPr lang="de-CH" dirty="0" smtClean="0"/>
              <a:t>	(Verschiebungszonen)</a:t>
            </a:r>
            <a:endParaRPr lang="de-CH" dirty="0"/>
          </a:p>
        </p:txBody>
      </p:sp>
      <p:pic>
        <p:nvPicPr>
          <p:cNvPr id="9218" name="Picture 2"/>
          <p:cNvPicPr>
            <a:picLocks noChangeAspect="1" noChangeArrowheads="1"/>
          </p:cNvPicPr>
          <p:nvPr/>
        </p:nvPicPr>
        <p:blipFill>
          <a:blip r:embed="rId2" cstate="print"/>
          <a:srcRect/>
          <a:stretch>
            <a:fillRect/>
          </a:stretch>
        </p:blipFill>
        <p:spPr bwMode="auto">
          <a:xfrm>
            <a:off x="6786578" y="2643182"/>
            <a:ext cx="1085850" cy="6572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6805636" y="3629031"/>
            <a:ext cx="1123950" cy="6572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6786578" y="4714889"/>
            <a:ext cx="1076325" cy="714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2000"/>
                                        <p:tgtEl>
                                          <p:spTgt spid="92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219"/>
                                        </p:tgtEl>
                                        <p:attrNameLst>
                                          <p:attrName>style.visibility</p:attrName>
                                        </p:attrNameLst>
                                      </p:cBhvr>
                                      <p:to>
                                        <p:strVal val="visible"/>
                                      </p:to>
                                    </p:set>
                                    <p:animEffect transition="in" filter="fade">
                                      <p:cBhvr>
                                        <p:cTn id="29" dur="2000"/>
                                        <p:tgtEl>
                                          <p:spTgt spid="92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220"/>
                                        </p:tgtEl>
                                        <p:attrNameLst>
                                          <p:attrName>style.visibility</p:attrName>
                                        </p:attrNameLst>
                                      </p:cBhvr>
                                      <p:to>
                                        <p:strVal val="visible"/>
                                      </p:to>
                                    </p:set>
                                    <p:animEffect transition="in" filter="fade">
                                      <p:cBhvr>
                                        <p:cTn id="4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r" rtl="0">
              <a:spcBef>
                <a:spcPct val="0"/>
              </a:spcBef>
            </a:pPr>
            <a:r>
              <a:rPr lang="de-CH" sz="4000" dirty="0" smtClean="0"/>
              <a:t>Auseinander driftende Platten</a:t>
            </a:r>
            <a:endParaRPr lang="de-CH" sz="4000" dirty="0"/>
          </a:p>
        </p:txBody>
      </p:sp>
      <p:pic>
        <p:nvPicPr>
          <p:cNvPr id="4" name="Picture 2"/>
          <p:cNvPicPr>
            <a:picLocks noChangeAspect="1" noChangeArrowheads="1"/>
          </p:cNvPicPr>
          <p:nvPr/>
        </p:nvPicPr>
        <p:blipFill>
          <a:blip r:embed="rId2" cstate="print"/>
          <a:srcRect/>
          <a:stretch>
            <a:fillRect/>
          </a:stretch>
        </p:blipFill>
        <p:spPr bwMode="auto">
          <a:xfrm>
            <a:off x="500034" y="500042"/>
            <a:ext cx="1298308" cy="785818"/>
          </a:xfrm>
          <a:prstGeom prst="rect">
            <a:avLst/>
          </a:prstGeom>
          <a:noFill/>
          <a:ln w="9525">
            <a:noFill/>
            <a:miter lim="800000"/>
            <a:headEnd/>
            <a:tailEnd/>
          </a:ln>
          <a:effectLst/>
        </p:spPr>
      </p:pic>
      <p:sp>
        <p:nvSpPr>
          <p:cNvPr id="6" name="Inhaltsplatzhalter 5"/>
          <p:cNvSpPr>
            <a:spLocks noGrp="1"/>
          </p:cNvSpPr>
          <p:nvPr>
            <p:ph idx="1"/>
          </p:nvPr>
        </p:nvSpPr>
        <p:spPr>
          <a:xfrm>
            <a:off x="500034" y="3786190"/>
            <a:ext cx="8186766" cy="2339973"/>
          </a:xfrm>
        </p:spPr>
        <p:txBody>
          <a:bodyPr/>
          <a:lstStyle/>
          <a:p>
            <a:r>
              <a:rPr lang="de-CH" dirty="0" smtClean="0"/>
              <a:t>Magma dringt gegen die Krustenplatte</a:t>
            </a:r>
          </a:p>
          <a:p>
            <a:r>
              <a:rPr lang="de-CH" dirty="0" smtClean="0"/>
              <a:t>Die Platte wird erhitzt.</a:t>
            </a:r>
          </a:p>
          <a:p>
            <a:r>
              <a:rPr lang="de-CH" dirty="0" smtClean="0"/>
              <a:t>Sie dehnt sich und wir dünner.</a:t>
            </a:r>
            <a:endParaRPr lang="de-CH" dirty="0"/>
          </a:p>
        </p:txBody>
      </p:sp>
      <p:pic>
        <p:nvPicPr>
          <p:cNvPr id="1026" name="Picture 2"/>
          <p:cNvPicPr>
            <a:picLocks noChangeAspect="1" noChangeArrowheads="1"/>
          </p:cNvPicPr>
          <p:nvPr/>
        </p:nvPicPr>
        <p:blipFill>
          <a:blip r:embed="rId3" cstate="print"/>
          <a:srcRect/>
          <a:stretch>
            <a:fillRect/>
          </a:stretch>
        </p:blipFill>
        <p:spPr bwMode="auto">
          <a:xfrm>
            <a:off x="357157" y="1500174"/>
            <a:ext cx="5508053" cy="2214578"/>
          </a:xfrm>
          <a:prstGeom prst="rect">
            <a:avLst/>
          </a:prstGeom>
          <a:noFill/>
          <a:ln w="9525">
            <a:noFill/>
            <a:miter lim="800000"/>
            <a:headEnd/>
            <a:tailEnd/>
          </a:ln>
          <a:effectLst/>
        </p:spPr>
      </p:pic>
      <p:sp>
        <p:nvSpPr>
          <p:cNvPr id="8" name="Textfeld 7"/>
          <p:cNvSpPr txBox="1"/>
          <p:nvPr/>
        </p:nvSpPr>
        <p:spPr>
          <a:xfrm>
            <a:off x="1928794" y="571480"/>
            <a:ext cx="6429420" cy="707886"/>
          </a:xfrm>
          <a:prstGeom prst="rect">
            <a:avLst/>
          </a:prstGeom>
          <a:noFill/>
        </p:spPr>
        <p:txBody>
          <a:bodyPr wrap="square" rtlCol="0">
            <a:spAutoFit/>
          </a:bodyPr>
          <a:lstStyle/>
          <a:p>
            <a:r>
              <a:rPr lang="de-CH" sz="4000" dirty="0" smtClean="0"/>
              <a:t>Vom Graben zum Ozean</a:t>
            </a:r>
            <a:endParaRPr lang="de-CH"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357562"/>
            <a:ext cx="8229600" cy="2768601"/>
          </a:xfrm>
        </p:spPr>
        <p:txBody>
          <a:bodyPr>
            <a:normAutofit fontScale="92500"/>
          </a:bodyPr>
          <a:lstStyle/>
          <a:p>
            <a:r>
              <a:rPr lang="de-CH" dirty="0" smtClean="0"/>
              <a:t>Die Kruste zerbricht in Teile</a:t>
            </a:r>
          </a:p>
          <a:p>
            <a:r>
              <a:rPr lang="de-CH" dirty="0" smtClean="0"/>
              <a:t>Diese Teile sinken ab</a:t>
            </a:r>
          </a:p>
          <a:p>
            <a:r>
              <a:rPr lang="de-CH" dirty="0" smtClean="0"/>
              <a:t>Es entsteht ein Graben</a:t>
            </a:r>
          </a:p>
          <a:p>
            <a:endParaRPr lang="de-CH" dirty="0" smtClean="0"/>
          </a:p>
          <a:p>
            <a:r>
              <a:rPr lang="de-CH" dirty="0" smtClean="0"/>
              <a:t>An den Graben treten Erdbeben und Vulkane auf</a:t>
            </a:r>
            <a:endParaRPr lang="de-CH" dirty="0"/>
          </a:p>
        </p:txBody>
      </p:sp>
      <p:pic>
        <p:nvPicPr>
          <p:cNvPr id="2050" name="Picture 2"/>
          <p:cNvPicPr>
            <a:picLocks noChangeAspect="1" noChangeArrowheads="1"/>
          </p:cNvPicPr>
          <p:nvPr/>
        </p:nvPicPr>
        <p:blipFill>
          <a:blip r:embed="rId2" cstate="print"/>
          <a:srcRect/>
          <a:stretch>
            <a:fillRect/>
          </a:stretch>
        </p:blipFill>
        <p:spPr bwMode="auto">
          <a:xfrm>
            <a:off x="1357290" y="1000108"/>
            <a:ext cx="6114197" cy="22193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143248"/>
            <a:ext cx="8229600" cy="2982915"/>
          </a:xfrm>
        </p:spPr>
        <p:txBody>
          <a:bodyPr>
            <a:normAutofit fontScale="92500" lnSpcReduction="10000"/>
          </a:bodyPr>
          <a:lstStyle/>
          <a:p>
            <a:r>
              <a:rPr lang="de-CH" dirty="0" smtClean="0"/>
              <a:t>Platten driften auseinander</a:t>
            </a:r>
          </a:p>
          <a:p>
            <a:r>
              <a:rPr lang="de-CH" dirty="0" smtClean="0"/>
              <a:t>Der Boden des Grabens senkt sich weiter ab</a:t>
            </a:r>
          </a:p>
          <a:p>
            <a:r>
              <a:rPr lang="de-CH" dirty="0" smtClean="0"/>
              <a:t>Wenn er tief genug ist, dringt das Meer in den Graben</a:t>
            </a:r>
          </a:p>
          <a:p>
            <a:r>
              <a:rPr lang="de-CH" dirty="0" smtClean="0"/>
              <a:t>Im zentralen Teil des Grabens läuft Lava aus</a:t>
            </a:r>
          </a:p>
          <a:p>
            <a:r>
              <a:rPr lang="de-CH" dirty="0" smtClean="0"/>
              <a:t>Es bilden sich untermeerische Gebirge</a:t>
            </a:r>
            <a:endParaRPr lang="de-CH" dirty="0"/>
          </a:p>
        </p:txBody>
      </p:sp>
      <p:pic>
        <p:nvPicPr>
          <p:cNvPr id="3074" name="Picture 2"/>
          <p:cNvPicPr>
            <a:picLocks noChangeAspect="1" noChangeArrowheads="1"/>
          </p:cNvPicPr>
          <p:nvPr/>
        </p:nvPicPr>
        <p:blipFill>
          <a:blip r:embed="rId2" cstate="print"/>
          <a:srcRect/>
          <a:stretch>
            <a:fillRect/>
          </a:stretch>
        </p:blipFill>
        <p:spPr bwMode="auto">
          <a:xfrm>
            <a:off x="1428728" y="714356"/>
            <a:ext cx="6188684" cy="2214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232167"/>
            <a:ext cx="8229600" cy="3125791"/>
          </a:xfrm>
        </p:spPr>
        <p:txBody>
          <a:bodyPr/>
          <a:lstStyle/>
          <a:p>
            <a:r>
              <a:rPr lang="de-CH" dirty="0" smtClean="0"/>
              <a:t>Der Meeresarm wird zu einem Ozean</a:t>
            </a:r>
          </a:p>
          <a:p>
            <a:r>
              <a:rPr lang="de-CH" dirty="0" smtClean="0"/>
              <a:t>Der Meeresboden verbreitet sich symmetrisch</a:t>
            </a:r>
          </a:p>
          <a:p>
            <a:endParaRPr lang="de-CH" dirty="0" smtClean="0"/>
          </a:p>
          <a:p>
            <a:r>
              <a:rPr lang="de-CH" dirty="0" smtClean="0"/>
              <a:t>Beispiel Mittelatlantischer Rücken</a:t>
            </a:r>
            <a:endParaRPr lang="de-CH" dirty="0"/>
          </a:p>
        </p:txBody>
      </p:sp>
      <p:pic>
        <p:nvPicPr>
          <p:cNvPr id="4098" name="Picture 2"/>
          <p:cNvPicPr>
            <a:picLocks noChangeAspect="1" noChangeArrowheads="1"/>
          </p:cNvPicPr>
          <p:nvPr/>
        </p:nvPicPr>
        <p:blipFill>
          <a:blip r:embed="rId2" cstate="print"/>
          <a:srcRect/>
          <a:stretch>
            <a:fillRect/>
          </a:stretch>
        </p:blipFill>
        <p:spPr bwMode="auto">
          <a:xfrm>
            <a:off x="571472" y="500042"/>
            <a:ext cx="7896225"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357174"/>
            <a:ext cx="8229600" cy="1143000"/>
          </a:xfrm>
          <a:prstGeom prst="rect">
            <a:avLst/>
          </a:prstGeom>
        </p:spPr>
        <p:txBody>
          <a:bodyPr vert="horz" lIns="91440" tIns="45720" rIns="91440" bIns="45720" rtlCol="0" anchor="ctr">
            <a:normAutofit/>
          </a:bodyPr>
          <a:lstStyle/>
          <a:p>
            <a:pPr marL="0" marR="0" lvl="1" indent="0" algn="r" defTabSz="914400" rtl="0" eaLnBrk="1" fontAlgn="auto" latinLnBrk="0" hangingPunct="1">
              <a:lnSpc>
                <a:spcPct val="100000"/>
              </a:lnSpc>
              <a:spcBef>
                <a:spcPct val="0"/>
              </a:spcBef>
              <a:spcAft>
                <a:spcPts val="0"/>
              </a:spcAft>
              <a:buClrTx/>
              <a:buSzTx/>
              <a:buFontTx/>
              <a:buNone/>
              <a:tabLst/>
              <a:defRPr/>
            </a:pPr>
            <a:r>
              <a:rPr kumimoji="0" lang="de-CH" sz="4000" b="0" i="0" u="none" strike="noStrike" kern="0" cap="none" spc="0" normalizeH="0" baseline="0" noProof="0" dirty="0" smtClean="0">
                <a:ln>
                  <a:noFill/>
                </a:ln>
                <a:solidFill>
                  <a:sysClr val="windowText" lastClr="000000"/>
                </a:solidFill>
                <a:effectLst/>
                <a:uLnTx/>
                <a:uFillTx/>
              </a:rPr>
              <a:t>Auseinander driftende Platten</a:t>
            </a:r>
            <a:endParaRPr kumimoji="0" lang="de-CH" sz="4000" b="0" i="0" u="none" strike="noStrike" kern="0" cap="none" spc="0" normalizeH="0" baseline="0" noProof="0" dirty="0">
              <a:ln>
                <a:noFill/>
              </a:ln>
              <a:solidFill>
                <a:sysClr val="windowText" lastClr="000000"/>
              </a:solidFill>
              <a:effectLst/>
              <a:uLnTx/>
              <a:uFillTx/>
            </a:endParaRPr>
          </a:p>
        </p:txBody>
      </p:sp>
      <p:sp>
        <p:nvSpPr>
          <p:cNvPr id="5" name="Inhaltsplatzhalter 2"/>
          <p:cNvSpPr txBox="1">
            <a:spLocks/>
          </p:cNvSpPr>
          <p:nvPr/>
        </p:nvSpPr>
        <p:spPr>
          <a:xfrm>
            <a:off x="3786182" y="1600200"/>
            <a:ext cx="4900618"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3200" b="1" i="0" u="none" strike="noStrike" kern="1200" cap="none" spc="0" normalizeH="0" baseline="0" noProof="0" dirty="0" smtClean="0">
                <a:ln>
                  <a:noFill/>
                </a:ln>
                <a:solidFill>
                  <a:schemeClr val="tx1"/>
                </a:solidFill>
                <a:effectLst/>
                <a:uLnTx/>
                <a:uFillTx/>
                <a:latin typeface="+mn-lt"/>
                <a:ea typeface="+mn-ea"/>
                <a:cs typeface="+mn-cs"/>
              </a:rPr>
              <a:t>Grabenbruch / Rift Valley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3200" b="0" i="0" u="none" strike="noStrike" kern="1200" cap="none" spc="0" normalizeH="0" baseline="0" noProof="0" dirty="0" smtClean="0">
                <a:ln>
                  <a:noFill/>
                </a:ln>
                <a:solidFill>
                  <a:schemeClr val="tx1"/>
                </a:solidFill>
                <a:effectLst/>
                <a:uLnTx/>
                <a:uFillTx/>
                <a:latin typeface="+mn-lt"/>
                <a:ea typeface="+mn-ea"/>
                <a:cs typeface="+mn-cs"/>
              </a:rPr>
              <a:t>Aus Konvektionsströmen steigt Magma nach oben. Die Erdrinde wird aufgewölbt, gedehnt und reisst auf.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3200" b="0" i="0" u="none" strike="noStrike" kern="1200" cap="none" spc="0" normalizeH="0" baseline="0" noProof="0" dirty="0" smtClean="0">
                <a:ln>
                  <a:noFill/>
                </a:ln>
                <a:solidFill>
                  <a:schemeClr val="tx1"/>
                </a:solidFill>
                <a:effectLst/>
                <a:uLnTx/>
                <a:uFillTx/>
                <a:latin typeface="+mn-lt"/>
                <a:ea typeface="+mn-ea"/>
                <a:cs typeface="+mn-cs"/>
              </a:rPr>
              <a:t>Weitet sich der Riss zu einem Graben aus, entsteht ein Grabenbruch (Rift Valley)</a:t>
            </a:r>
            <a:endParaRPr kumimoji="0" lang="de-CH"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500034" y="500042"/>
            <a:ext cx="1298308" cy="785818"/>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42910" y="1643050"/>
            <a:ext cx="2771775" cy="2038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Erdbeben dieser Welt</a:t>
            </a:r>
            <a:endParaRPr lang="de-CH" dirty="0"/>
          </a:p>
        </p:txBody>
      </p:sp>
      <p:sp>
        <p:nvSpPr>
          <p:cNvPr id="3" name="Inhaltsplatzhalter 2"/>
          <p:cNvSpPr>
            <a:spLocks noGrp="1"/>
          </p:cNvSpPr>
          <p:nvPr>
            <p:ph idx="1"/>
          </p:nvPr>
        </p:nvSpPr>
        <p:spPr/>
        <p:txBody>
          <a:bodyPr/>
          <a:lstStyle/>
          <a:p>
            <a:r>
              <a:rPr lang="de-CH" sz="2800" u="sng" dirty="0">
                <a:hlinkClick r:id="rId2"/>
              </a:rPr>
              <a:t>http://www.youtube.com/watch?v=4Y-62Ti5_6s</a:t>
            </a:r>
            <a:endParaRPr lang="de-CH" sz="2800" dirty="0"/>
          </a:p>
          <a:p>
            <a:endParaRPr lang="de-CH" dirty="0"/>
          </a:p>
        </p:txBody>
      </p:sp>
      <p:pic>
        <p:nvPicPr>
          <p:cNvPr id="6146" name="Picture 2"/>
          <p:cNvPicPr>
            <a:picLocks noChangeAspect="1" noChangeArrowheads="1"/>
          </p:cNvPicPr>
          <p:nvPr/>
        </p:nvPicPr>
        <p:blipFill>
          <a:blip r:embed="rId3" cstate="print"/>
          <a:srcRect/>
          <a:stretch>
            <a:fillRect/>
          </a:stretch>
        </p:blipFill>
        <p:spPr bwMode="auto">
          <a:xfrm>
            <a:off x="714348" y="3214686"/>
            <a:ext cx="3829050" cy="2800350"/>
          </a:xfrm>
          <a:prstGeom prst="rect">
            <a:avLst/>
          </a:prstGeom>
          <a:noFill/>
          <a:ln w="9525">
            <a:noFill/>
            <a:miter lim="800000"/>
            <a:headEnd/>
            <a:tailEnd/>
          </a:ln>
          <a:effectLst/>
        </p:spPr>
      </p:pic>
      <p:pic>
        <p:nvPicPr>
          <p:cNvPr id="6148" name="Picture 4" descr="http://www.rainersche-post.de/wp-content/uploads/2009/04/erdbeben_duesseldorf_gross.jpg"/>
          <p:cNvPicPr>
            <a:picLocks noChangeAspect="1" noChangeArrowheads="1"/>
          </p:cNvPicPr>
          <p:nvPr/>
        </p:nvPicPr>
        <p:blipFill>
          <a:blip r:embed="rId4" cstate="print"/>
          <a:srcRect/>
          <a:stretch>
            <a:fillRect/>
          </a:stretch>
        </p:blipFill>
        <p:spPr bwMode="auto">
          <a:xfrm>
            <a:off x="4643438" y="2143116"/>
            <a:ext cx="4257675" cy="323850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24" y="1600200"/>
            <a:ext cx="4257676" cy="4525963"/>
          </a:xfrm>
        </p:spPr>
        <p:txBody>
          <a:bodyPr>
            <a:normAutofit fontScale="85000" lnSpcReduction="10000"/>
          </a:bodyPr>
          <a:lstStyle/>
          <a:p>
            <a:pPr marL="0" indent="0">
              <a:buNone/>
            </a:pPr>
            <a:r>
              <a:rPr lang="de-CH" b="1" dirty="0" err="1" smtClean="0"/>
              <a:t>Seefloor</a:t>
            </a:r>
            <a:r>
              <a:rPr lang="de-CH" b="1" dirty="0" smtClean="0"/>
              <a:t> – </a:t>
            </a:r>
            <a:r>
              <a:rPr lang="de-CH" b="1" dirty="0" err="1" smtClean="0"/>
              <a:t>Spreading</a:t>
            </a:r>
            <a:endParaRPr lang="de-CH" b="1" dirty="0" smtClean="0"/>
          </a:p>
          <a:p>
            <a:pPr marL="0" indent="0">
              <a:buNone/>
            </a:pPr>
            <a:r>
              <a:rPr lang="de-CH" dirty="0" smtClean="0"/>
              <a:t>An den Dehnungszonen der Mittelozeanischen Rücken steigt Magma hoch, das die Platten auseinander treibt. Mit dem Erkalten schweisst sich das Magma an die Plattenränder an und lässt so unter dem Meer „neue“ ozeanische Plattenteile entstehen.</a:t>
            </a:r>
            <a:endParaRPr lang="de-CH" dirty="0"/>
          </a:p>
        </p:txBody>
      </p:sp>
      <p:sp>
        <p:nvSpPr>
          <p:cNvPr id="4"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1" indent="0" algn="r" defTabSz="914400" rtl="0" eaLnBrk="1" fontAlgn="auto" latinLnBrk="0" hangingPunct="1">
              <a:lnSpc>
                <a:spcPct val="100000"/>
              </a:lnSpc>
              <a:spcBef>
                <a:spcPct val="0"/>
              </a:spcBef>
              <a:spcAft>
                <a:spcPts val="0"/>
              </a:spcAft>
              <a:buClrTx/>
              <a:buSzTx/>
              <a:buFontTx/>
              <a:buNone/>
              <a:tabLst/>
              <a:defRPr/>
            </a:pPr>
            <a:r>
              <a:rPr kumimoji="0" lang="de-CH" sz="4000" b="0" i="0" u="none" strike="noStrike" kern="0" cap="none" spc="0" normalizeH="0" baseline="0" noProof="0" smtClean="0">
                <a:ln>
                  <a:noFill/>
                </a:ln>
                <a:solidFill>
                  <a:sysClr val="windowText" lastClr="000000"/>
                </a:solidFill>
                <a:effectLst/>
                <a:uLnTx/>
                <a:uFillTx/>
              </a:rPr>
              <a:t>Auseinander driftende Platten</a:t>
            </a:r>
            <a:endParaRPr kumimoji="0" lang="de-CH" sz="4000" b="0" i="0" u="none" strike="noStrike" kern="0" cap="none" spc="0" normalizeH="0" baseline="0" noProof="0" dirty="0" smtClean="0">
              <a:ln>
                <a:noFill/>
              </a:ln>
              <a:solidFill>
                <a:sysClr val="windowText" lastClr="000000"/>
              </a:solidFill>
              <a:effectLst/>
              <a:uLnTx/>
              <a:uFillTx/>
            </a:endParaRPr>
          </a:p>
        </p:txBody>
      </p:sp>
      <p:pic>
        <p:nvPicPr>
          <p:cNvPr id="5" name="Picture 2"/>
          <p:cNvPicPr>
            <a:picLocks noChangeAspect="1" noChangeArrowheads="1"/>
          </p:cNvPicPr>
          <p:nvPr/>
        </p:nvPicPr>
        <p:blipFill>
          <a:blip r:embed="rId2" cstate="print"/>
          <a:srcRect/>
          <a:stretch>
            <a:fillRect/>
          </a:stretch>
        </p:blipFill>
        <p:spPr bwMode="auto">
          <a:xfrm>
            <a:off x="500034" y="500042"/>
            <a:ext cx="1298308" cy="78581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500033" y="1714488"/>
            <a:ext cx="3293475" cy="2214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Island</a:t>
            </a:r>
            <a:endParaRPr lang="de-CH" dirty="0"/>
          </a:p>
        </p:txBody>
      </p:sp>
      <p:sp>
        <p:nvSpPr>
          <p:cNvPr id="3" name="Inhaltsplatzhalter 2"/>
          <p:cNvSpPr>
            <a:spLocks noGrp="1"/>
          </p:cNvSpPr>
          <p:nvPr>
            <p:ph idx="1"/>
          </p:nvPr>
        </p:nvSpPr>
        <p:spPr/>
        <p:txBody>
          <a:bodyPr/>
          <a:lstStyle/>
          <a:p>
            <a:endParaRPr lang="de-CH" dirty="0"/>
          </a:p>
        </p:txBody>
      </p:sp>
      <p:pic>
        <p:nvPicPr>
          <p:cNvPr id="4" name="Grafik 3"/>
          <p:cNvPicPr/>
          <p:nvPr/>
        </p:nvPicPr>
        <p:blipFill>
          <a:blip r:embed="rId2" cstate="print">
            <a:lum/>
          </a:blip>
          <a:srcRect t="31597"/>
          <a:stretch>
            <a:fillRect/>
          </a:stretch>
        </p:blipFill>
        <p:spPr bwMode="auto">
          <a:xfrm>
            <a:off x="285720" y="1214422"/>
            <a:ext cx="8643998" cy="4929221"/>
          </a:xfrm>
          <a:prstGeom prst="rect">
            <a:avLst/>
          </a:prstGeom>
          <a:noFill/>
          <a:ln w="9525">
            <a:noFill/>
            <a:miter lim="800000"/>
            <a:headEnd/>
            <a:tailEnd/>
          </a:ln>
        </p:spPr>
      </p:pic>
      <p:sp>
        <p:nvSpPr>
          <p:cNvPr id="5" name="Textfeld 4"/>
          <p:cNvSpPr txBox="1"/>
          <p:nvPr/>
        </p:nvSpPr>
        <p:spPr>
          <a:xfrm>
            <a:off x="500034" y="3714752"/>
            <a:ext cx="8001056" cy="923330"/>
          </a:xfrm>
          <a:prstGeom prst="rect">
            <a:avLst/>
          </a:prstGeom>
          <a:noFill/>
        </p:spPr>
        <p:txBody>
          <a:bodyPr wrap="square" rtlCol="0">
            <a:spAutoFit/>
          </a:bodyPr>
          <a:lstStyle/>
          <a:p>
            <a:r>
              <a:rPr lang="de-CH" dirty="0" smtClean="0">
                <a:solidFill>
                  <a:srgbClr val="FF0000"/>
                </a:solidFill>
              </a:rPr>
              <a:t>Nordamerikanische Platte</a:t>
            </a:r>
          </a:p>
          <a:p>
            <a:endParaRPr lang="de-CH" dirty="0" smtClean="0">
              <a:solidFill>
                <a:srgbClr val="FF0000"/>
              </a:solidFill>
            </a:endParaRPr>
          </a:p>
          <a:p>
            <a:r>
              <a:rPr lang="de-CH" dirty="0" smtClean="0">
                <a:solidFill>
                  <a:srgbClr val="FF0000"/>
                </a:solidFill>
              </a:rPr>
              <a:t>					Eurasische Platte</a:t>
            </a:r>
            <a:endParaRPr lang="de-CH" dirty="0">
              <a:solidFill>
                <a:srgbClr val="FF0000"/>
              </a:solidFill>
            </a:endParaRPr>
          </a:p>
        </p:txBody>
      </p:sp>
      <p:sp>
        <p:nvSpPr>
          <p:cNvPr id="6" name="Pfeil nach rechts 5"/>
          <p:cNvSpPr/>
          <p:nvPr/>
        </p:nvSpPr>
        <p:spPr>
          <a:xfrm>
            <a:off x="4714876" y="5072074"/>
            <a:ext cx="1214446" cy="50006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7" name="Pfeil nach rechts 6"/>
          <p:cNvSpPr/>
          <p:nvPr/>
        </p:nvSpPr>
        <p:spPr>
          <a:xfrm rot="10800000">
            <a:off x="2000232" y="5072074"/>
            <a:ext cx="1214446" cy="50006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7158" y="1428736"/>
            <a:ext cx="8001056" cy="4401205"/>
          </a:xfrm>
          <a:prstGeom prst="rect">
            <a:avLst/>
          </a:prstGeom>
        </p:spPr>
        <p:txBody>
          <a:bodyPr wrap="square">
            <a:spAutoFit/>
          </a:bodyPr>
          <a:lstStyle/>
          <a:p>
            <a:r>
              <a:rPr lang="de-CH" sz="2800" dirty="0" smtClean="0"/>
              <a:t>Den _________________________ durchzieht von Norden nach Süden ein lang gezogenes ___________________________ Gebirge: der ________________________________</a:t>
            </a:r>
            <a:r>
              <a:rPr lang="de-CH" sz="2800" i="1" dirty="0" smtClean="0"/>
              <a:t>___</a:t>
            </a:r>
            <a:r>
              <a:rPr lang="de-CH" sz="2800" dirty="0" smtClean="0"/>
              <a:t>. In seinem Scheitel dringt unaufhörlich ____________________ nach oben, das die ____________________________ auseinander treibt. Dieses ______________________________ lässt den Atlantik jedes Jahr um einige _________________ breiter werden.</a:t>
            </a:r>
            <a:endParaRPr lang="de-CH" sz="2800" dirty="0"/>
          </a:p>
        </p:txBody>
      </p:sp>
      <p:sp>
        <p:nvSpPr>
          <p:cNvPr id="5" name="Titel 4"/>
          <p:cNvSpPr>
            <a:spLocks noGrp="1"/>
          </p:cNvSpPr>
          <p:nvPr>
            <p:ph type="title"/>
          </p:nvPr>
        </p:nvSpPr>
        <p:spPr/>
        <p:txBody>
          <a:bodyPr/>
          <a:lstStyle/>
          <a:p>
            <a:r>
              <a:rPr lang="de-CH" dirty="0" smtClean="0"/>
              <a:t>Lückentext</a:t>
            </a:r>
            <a:endParaRPr lang="de-CH" dirty="0"/>
          </a:p>
        </p:txBody>
      </p:sp>
      <p:sp>
        <p:nvSpPr>
          <p:cNvPr id="6" name="Textfeld 5"/>
          <p:cNvSpPr txBox="1"/>
          <p:nvPr/>
        </p:nvSpPr>
        <p:spPr>
          <a:xfrm>
            <a:off x="428596" y="1387508"/>
            <a:ext cx="6858048" cy="3970318"/>
          </a:xfrm>
          <a:prstGeom prst="rect">
            <a:avLst/>
          </a:prstGeom>
          <a:noFill/>
        </p:spPr>
        <p:txBody>
          <a:bodyPr wrap="square" rtlCol="0">
            <a:spAutoFit/>
          </a:bodyPr>
          <a:lstStyle/>
          <a:p>
            <a:r>
              <a:rPr lang="de-CH" sz="2800" dirty="0" smtClean="0">
                <a:solidFill>
                  <a:srgbClr val="FF0000"/>
                </a:solidFill>
              </a:rPr>
              <a:t>	Atlantik</a:t>
            </a:r>
          </a:p>
          <a:p>
            <a:endParaRPr lang="de-CH" sz="2800" dirty="0" smtClean="0">
              <a:solidFill>
                <a:srgbClr val="FF0000"/>
              </a:solidFill>
            </a:endParaRPr>
          </a:p>
          <a:p>
            <a:r>
              <a:rPr lang="de-CH" sz="2800" dirty="0" smtClean="0">
                <a:solidFill>
                  <a:srgbClr val="FF0000"/>
                </a:solidFill>
              </a:rPr>
              <a:t>vulkanisches</a:t>
            </a:r>
          </a:p>
          <a:p>
            <a:r>
              <a:rPr lang="de-CH" sz="2800" dirty="0" smtClean="0">
                <a:solidFill>
                  <a:srgbClr val="FF0000"/>
                </a:solidFill>
              </a:rPr>
              <a:t>Mittelatlantische Rücken</a:t>
            </a:r>
          </a:p>
          <a:p>
            <a:r>
              <a:rPr lang="de-CH" sz="2800" dirty="0" smtClean="0">
                <a:solidFill>
                  <a:srgbClr val="FF0000"/>
                </a:solidFill>
              </a:rPr>
              <a:t>					Magma</a:t>
            </a:r>
          </a:p>
          <a:p>
            <a:r>
              <a:rPr lang="de-CH" sz="2800" dirty="0" smtClean="0">
                <a:solidFill>
                  <a:srgbClr val="FF0000"/>
                </a:solidFill>
              </a:rPr>
              <a:t>				Platten</a:t>
            </a:r>
          </a:p>
          <a:p>
            <a:endParaRPr lang="de-CH" sz="2800" dirty="0" smtClean="0">
              <a:solidFill>
                <a:srgbClr val="FF0000"/>
              </a:solidFill>
            </a:endParaRPr>
          </a:p>
          <a:p>
            <a:r>
              <a:rPr lang="de-CH" sz="2800" dirty="0" err="1" smtClean="0">
                <a:solidFill>
                  <a:srgbClr val="FF0000"/>
                </a:solidFill>
              </a:rPr>
              <a:t>Seafloor</a:t>
            </a:r>
            <a:r>
              <a:rPr lang="de-CH" sz="2800" dirty="0" smtClean="0">
                <a:solidFill>
                  <a:srgbClr val="FF0000"/>
                </a:solidFill>
              </a:rPr>
              <a:t> </a:t>
            </a:r>
            <a:r>
              <a:rPr lang="de-CH" sz="2800" dirty="0" err="1" smtClean="0">
                <a:solidFill>
                  <a:srgbClr val="FF0000"/>
                </a:solidFill>
              </a:rPr>
              <a:t>Spreading</a:t>
            </a:r>
            <a:endParaRPr lang="de-CH" sz="2800" dirty="0" smtClean="0">
              <a:solidFill>
                <a:srgbClr val="FF0000"/>
              </a:solidFill>
            </a:endParaRPr>
          </a:p>
          <a:p>
            <a:r>
              <a:rPr lang="de-CH" sz="2800" dirty="0" smtClean="0">
                <a:solidFill>
                  <a:srgbClr val="FF0000"/>
                </a:solidFill>
              </a:rPr>
              <a:t>					Zentimeter</a:t>
            </a:r>
            <a:endParaRPr lang="de-CH"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CH" dirty="0" smtClean="0"/>
              <a:t>Aufeinander driftende Platten</a:t>
            </a:r>
            <a:endParaRPr lang="de-CH" dirty="0"/>
          </a:p>
        </p:txBody>
      </p:sp>
      <p:sp>
        <p:nvSpPr>
          <p:cNvPr id="3" name="Inhaltsplatzhalter 2"/>
          <p:cNvSpPr>
            <a:spLocks noGrp="1"/>
          </p:cNvSpPr>
          <p:nvPr>
            <p:ph idx="1"/>
          </p:nvPr>
        </p:nvSpPr>
        <p:spPr>
          <a:xfrm>
            <a:off x="3929058" y="1600200"/>
            <a:ext cx="4757742" cy="4525963"/>
          </a:xfrm>
        </p:spPr>
        <p:txBody>
          <a:bodyPr>
            <a:normAutofit fontScale="85000" lnSpcReduction="10000"/>
          </a:bodyPr>
          <a:lstStyle/>
          <a:p>
            <a:pPr marL="0" indent="0">
              <a:buNone/>
            </a:pPr>
            <a:r>
              <a:rPr lang="de-CH" b="1" dirty="0" err="1" smtClean="0"/>
              <a:t>Subduktion</a:t>
            </a:r>
            <a:endParaRPr lang="de-CH" b="1" dirty="0" smtClean="0"/>
          </a:p>
          <a:p>
            <a:pPr marL="0" indent="0">
              <a:buNone/>
            </a:pPr>
            <a:r>
              <a:rPr lang="de-CH" dirty="0" smtClean="0"/>
              <a:t>An den Abtauchzonen tauchen die schweren, ozeanischen Plattenteile unter leichtere, kontinentale Plattenteile ab. Die abtauchenden Plattenteile werden in der Tiefe geschmolzen. Gasreiches Magma steigt nach oben. Vulkanausbrüche sind die Folge</a:t>
            </a:r>
            <a:endParaRPr lang="de-CH" dirty="0"/>
          </a:p>
        </p:txBody>
      </p:sp>
      <p:pic>
        <p:nvPicPr>
          <p:cNvPr id="4" name="Picture 3"/>
          <p:cNvPicPr>
            <a:picLocks noChangeAspect="1" noChangeArrowheads="1"/>
          </p:cNvPicPr>
          <p:nvPr/>
        </p:nvPicPr>
        <p:blipFill>
          <a:blip r:embed="rId2" cstate="print"/>
          <a:srcRect/>
          <a:stretch>
            <a:fillRect/>
          </a:stretch>
        </p:blipFill>
        <p:spPr bwMode="auto">
          <a:xfrm>
            <a:off x="571472" y="500042"/>
            <a:ext cx="1123950" cy="6572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42910" y="1571612"/>
            <a:ext cx="3071834" cy="20871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Japan</a:t>
            </a:r>
            <a:endParaRPr lang="de-CH" dirty="0"/>
          </a:p>
        </p:txBody>
      </p:sp>
      <p:pic>
        <p:nvPicPr>
          <p:cNvPr id="4" name="Grafik 3"/>
          <p:cNvPicPr/>
          <p:nvPr/>
        </p:nvPicPr>
        <p:blipFill>
          <a:blip r:embed="rId2" cstate="print"/>
          <a:srcRect/>
          <a:stretch>
            <a:fillRect/>
          </a:stretch>
        </p:blipFill>
        <p:spPr bwMode="auto">
          <a:xfrm>
            <a:off x="714348" y="1428736"/>
            <a:ext cx="7572428" cy="4857784"/>
          </a:xfrm>
          <a:prstGeom prst="rect">
            <a:avLst/>
          </a:prstGeom>
          <a:noFill/>
          <a:ln w="9525">
            <a:noFill/>
            <a:miter lim="800000"/>
            <a:headEnd/>
            <a:tailEnd/>
          </a:ln>
        </p:spPr>
      </p:pic>
      <p:sp>
        <p:nvSpPr>
          <p:cNvPr id="5" name="Textfeld 4"/>
          <p:cNvSpPr txBox="1"/>
          <p:nvPr/>
        </p:nvSpPr>
        <p:spPr>
          <a:xfrm>
            <a:off x="928662" y="5643578"/>
            <a:ext cx="3067058" cy="369332"/>
          </a:xfrm>
          <a:prstGeom prst="rect">
            <a:avLst/>
          </a:prstGeom>
          <a:noFill/>
        </p:spPr>
        <p:txBody>
          <a:bodyPr wrap="none" rtlCol="0">
            <a:spAutoFit/>
          </a:bodyPr>
          <a:lstStyle/>
          <a:p>
            <a:r>
              <a:rPr lang="de-CH" dirty="0" smtClean="0">
                <a:solidFill>
                  <a:srgbClr val="FF0000"/>
                </a:solidFill>
              </a:rPr>
              <a:t>Eurasische / Chinesische Platte</a:t>
            </a:r>
            <a:endParaRPr lang="de-CH" dirty="0">
              <a:solidFill>
                <a:srgbClr val="FF0000"/>
              </a:solidFill>
            </a:endParaRPr>
          </a:p>
        </p:txBody>
      </p:sp>
      <p:sp>
        <p:nvSpPr>
          <p:cNvPr id="6" name="Textfeld 5"/>
          <p:cNvSpPr txBox="1"/>
          <p:nvPr/>
        </p:nvSpPr>
        <p:spPr>
          <a:xfrm>
            <a:off x="5072066" y="5572140"/>
            <a:ext cx="1697901" cy="369332"/>
          </a:xfrm>
          <a:prstGeom prst="rect">
            <a:avLst/>
          </a:prstGeom>
          <a:noFill/>
        </p:spPr>
        <p:txBody>
          <a:bodyPr wrap="none" rtlCol="0">
            <a:spAutoFit/>
          </a:bodyPr>
          <a:lstStyle/>
          <a:p>
            <a:r>
              <a:rPr lang="de-CH" dirty="0" smtClean="0">
                <a:solidFill>
                  <a:srgbClr val="FF0000"/>
                </a:solidFill>
              </a:rPr>
              <a:t>Pazifische Platte</a:t>
            </a:r>
            <a:endParaRPr lang="de-CH" dirty="0">
              <a:solidFill>
                <a:srgbClr val="FF0000"/>
              </a:solidFill>
            </a:endParaRPr>
          </a:p>
        </p:txBody>
      </p:sp>
      <p:sp>
        <p:nvSpPr>
          <p:cNvPr id="7" name="Pfeil nach rechts 6"/>
          <p:cNvSpPr/>
          <p:nvPr/>
        </p:nvSpPr>
        <p:spPr>
          <a:xfrm>
            <a:off x="2786050" y="4572008"/>
            <a:ext cx="1428760" cy="428628"/>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Pfeil nach rechts 7"/>
          <p:cNvSpPr/>
          <p:nvPr/>
        </p:nvSpPr>
        <p:spPr>
          <a:xfrm rot="8131943">
            <a:off x="6061318" y="4094278"/>
            <a:ext cx="1285723" cy="494513"/>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Lückentext</a:t>
            </a:r>
            <a:endParaRPr lang="de-CH" dirty="0"/>
          </a:p>
        </p:txBody>
      </p:sp>
      <p:sp>
        <p:nvSpPr>
          <p:cNvPr id="3" name="Inhaltsplatzhalter 2"/>
          <p:cNvSpPr>
            <a:spLocks noGrp="1"/>
          </p:cNvSpPr>
          <p:nvPr>
            <p:ph idx="1"/>
          </p:nvPr>
        </p:nvSpPr>
        <p:spPr>
          <a:xfrm>
            <a:off x="457200" y="1600201"/>
            <a:ext cx="8229600" cy="4329130"/>
          </a:xfrm>
        </p:spPr>
        <p:txBody>
          <a:bodyPr>
            <a:noAutofit/>
          </a:bodyPr>
          <a:lstStyle/>
          <a:p>
            <a:pPr marL="0" indent="0">
              <a:buNone/>
            </a:pPr>
            <a:r>
              <a:rPr lang="de-CH" sz="2000" smtClean="0">
                <a:latin typeface="Arial" pitchFamily="34" charset="0"/>
                <a:cs typeface="Arial" pitchFamily="34" charset="0"/>
              </a:rPr>
              <a:t>Vor der Ostküste _________________ schiebt sich die _________________________ unter einen Ausläufer der ___________________________________, die _________________________________ – mit einer Geschwindigkeit von etwa __________________________________ pro Jahr. An der Plattengrenze liegt der ___________________________, eine _______________________, die über ___________________ tief ist. Aus der Tiefe der abtauchenden Platte steigt ____________ hoch und tritt in _________________ an die Erdoberfläche. Parallel zu dieser ________________________________ hat sich so der japanische ________________________________ gebildet. Er ist Teil des _______________________________________ – einer Zone aktiver ___________________________ und häufiger __________________________, welche die Subduktionszonen rund um den _________________________ begleitet.</a:t>
            </a:r>
          </a:p>
          <a:p>
            <a:endParaRPr lang="de-CH" sz="2000" dirty="0">
              <a:latin typeface="Arial" pitchFamily="34" charset="0"/>
              <a:cs typeface="Arial" pitchFamily="34" charset="0"/>
            </a:endParaRPr>
          </a:p>
        </p:txBody>
      </p:sp>
      <p:sp>
        <p:nvSpPr>
          <p:cNvPr id="4" name="Textfeld 3"/>
          <p:cNvSpPr txBox="1"/>
          <p:nvPr/>
        </p:nvSpPr>
        <p:spPr>
          <a:xfrm>
            <a:off x="500034" y="1571612"/>
            <a:ext cx="7072362" cy="4708981"/>
          </a:xfrm>
          <a:prstGeom prst="rect">
            <a:avLst/>
          </a:prstGeom>
          <a:noFill/>
        </p:spPr>
        <p:txBody>
          <a:bodyPr wrap="square" rtlCol="0">
            <a:spAutoFit/>
          </a:bodyPr>
          <a:lstStyle/>
          <a:p>
            <a:r>
              <a:rPr lang="de-CH" sz="2000" dirty="0" smtClean="0">
                <a:solidFill>
                  <a:srgbClr val="FF0000"/>
                </a:solidFill>
                <a:latin typeface="Arial" pitchFamily="34" charset="0"/>
                <a:cs typeface="Arial" pitchFamily="34" charset="0"/>
              </a:rPr>
              <a:t>			Japans</a:t>
            </a:r>
          </a:p>
          <a:p>
            <a:r>
              <a:rPr lang="de-CH" sz="2000" dirty="0" smtClean="0">
                <a:solidFill>
                  <a:srgbClr val="FF0000"/>
                </a:solidFill>
                <a:latin typeface="Arial" pitchFamily="34" charset="0"/>
                <a:cs typeface="Arial" pitchFamily="34" charset="0"/>
              </a:rPr>
              <a:t>Pazifische Platte</a:t>
            </a:r>
          </a:p>
          <a:p>
            <a:r>
              <a:rPr lang="de-CH" sz="2000" dirty="0" smtClean="0">
                <a:solidFill>
                  <a:srgbClr val="FF0000"/>
                </a:solidFill>
                <a:latin typeface="Arial" pitchFamily="34" charset="0"/>
                <a:cs typeface="Arial" pitchFamily="34" charset="0"/>
              </a:rPr>
              <a:t>Eurasischen Platte</a:t>
            </a:r>
          </a:p>
          <a:p>
            <a:r>
              <a:rPr lang="de-CH" sz="2000" dirty="0" smtClean="0">
                <a:solidFill>
                  <a:srgbClr val="FF0000"/>
                </a:solidFill>
                <a:latin typeface="Arial" pitchFamily="34" charset="0"/>
                <a:cs typeface="Arial" pitchFamily="34" charset="0"/>
              </a:rPr>
              <a:t>Chinesische Platte</a:t>
            </a:r>
          </a:p>
          <a:p>
            <a:r>
              <a:rPr lang="de-CH" sz="2000" dirty="0" smtClean="0">
                <a:solidFill>
                  <a:srgbClr val="FF0000"/>
                </a:solidFill>
                <a:latin typeface="Arial" pitchFamily="34" charset="0"/>
                <a:cs typeface="Arial" pitchFamily="34" charset="0"/>
              </a:rPr>
              <a:t>		zehn Zentimeter</a:t>
            </a:r>
          </a:p>
          <a:p>
            <a:r>
              <a:rPr lang="de-CH" sz="2000" dirty="0" smtClean="0">
                <a:solidFill>
                  <a:srgbClr val="FF0000"/>
                </a:solidFill>
                <a:latin typeface="Arial" pitchFamily="34" charset="0"/>
                <a:cs typeface="Arial" pitchFamily="34" charset="0"/>
              </a:rPr>
              <a:t>			Japangraben</a:t>
            </a:r>
          </a:p>
          <a:p>
            <a:r>
              <a:rPr lang="de-CH" sz="2000" dirty="0" smtClean="0">
                <a:solidFill>
                  <a:srgbClr val="FF0000"/>
                </a:solidFill>
                <a:latin typeface="Arial" pitchFamily="34" charset="0"/>
                <a:cs typeface="Arial" pitchFamily="34" charset="0"/>
              </a:rPr>
              <a:t>	Tiefseerinne			10‘000 Meter</a:t>
            </a:r>
          </a:p>
          <a:p>
            <a:r>
              <a:rPr lang="de-CH" sz="2000" dirty="0" smtClean="0">
                <a:solidFill>
                  <a:srgbClr val="FF0000"/>
                </a:solidFill>
                <a:latin typeface="Arial" pitchFamily="34" charset="0"/>
                <a:cs typeface="Arial" pitchFamily="34" charset="0"/>
              </a:rPr>
              <a:t>						Magma</a:t>
            </a:r>
          </a:p>
          <a:p>
            <a:r>
              <a:rPr lang="de-CH" sz="2000" dirty="0" smtClean="0">
                <a:solidFill>
                  <a:srgbClr val="FF0000"/>
                </a:solidFill>
                <a:latin typeface="Arial" pitchFamily="34" charset="0"/>
                <a:cs typeface="Arial" pitchFamily="34" charset="0"/>
              </a:rPr>
              <a:t>	Vulkanen</a:t>
            </a:r>
          </a:p>
          <a:p>
            <a:r>
              <a:rPr lang="de-CH" sz="2000" dirty="0" smtClean="0">
                <a:solidFill>
                  <a:srgbClr val="FF0000"/>
                </a:solidFill>
                <a:latin typeface="Arial" pitchFamily="34" charset="0"/>
                <a:cs typeface="Arial" pitchFamily="34" charset="0"/>
              </a:rPr>
              <a:t>	</a:t>
            </a:r>
            <a:r>
              <a:rPr lang="de-CH" sz="2000" dirty="0" err="1" smtClean="0">
                <a:solidFill>
                  <a:srgbClr val="FF0000"/>
                </a:solidFill>
                <a:latin typeface="Arial" pitchFamily="34" charset="0"/>
                <a:cs typeface="Arial" pitchFamily="34" charset="0"/>
              </a:rPr>
              <a:t>Subduktionszone</a:t>
            </a:r>
            <a:endParaRPr lang="de-CH" sz="2000" dirty="0" smtClean="0">
              <a:solidFill>
                <a:srgbClr val="FF0000"/>
              </a:solidFill>
              <a:latin typeface="Arial" pitchFamily="34" charset="0"/>
              <a:cs typeface="Arial" pitchFamily="34" charset="0"/>
            </a:endParaRPr>
          </a:p>
          <a:p>
            <a:r>
              <a:rPr lang="de-CH" sz="2000" dirty="0" smtClean="0">
                <a:solidFill>
                  <a:srgbClr val="FF0000"/>
                </a:solidFill>
                <a:latin typeface="Arial" pitchFamily="34" charset="0"/>
                <a:cs typeface="Arial" pitchFamily="34" charset="0"/>
              </a:rPr>
              <a:t>	Inselbogen</a:t>
            </a:r>
          </a:p>
          <a:p>
            <a:r>
              <a:rPr lang="de-CH" sz="2000" dirty="0" smtClean="0">
                <a:solidFill>
                  <a:srgbClr val="FF0000"/>
                </a:solidFill>
                <a:latin typeface="Arial" pitchFamily="34" charset="0"/>
                <a:cs typeface="Arial" pitchFamily="34" charset="0"/>
              </a:rPr>
              <a:t>	</a:t>
            </a:r>
            <a:r>
              <a:rPr lang="de-CH" sz="2000" dirty="0" err="1" smtClean="0">
                <a:solidFill>
                  <a:srgbClr val="FF0000"/>
                </a:solidFill>
                <a:latin typeface="Arial" pitchFamily="34" charset="0"/>
                <a:cs typeface="Arial" pitchFamily="34" charset="0"/>
              </a:rPr>
              <a:t>Zirkumpazifischen</a:t>
            </a:r>
            <a:r>
              <a:rPr lang="de-CH" sz="2000" dirty="0" smtClean="0">
                <a:solidFill>
                  <a:srgbClr val="FF0000"/>
                </a:solidFill>
                <a:latin typeface="Arial" pitchFamily="34" charset="0"/>
                <a:cs typeface="Arial" pitchFamily="34" charset="0"/>
              </a:rPr>
              <a:t> Feuerringes</a:t>
            </a:r>
          </a:p>
          <a:p>
            <a:r>
              <a:rPr lang="de-CH" sz="2000" dirty="0" smtClean="0">
                <a:solidFill>
                  <a:srgbClr val="FF0000"/>
                </a:solidFill>
                <a:latin typeface="Arial" pitchFamily="34" charset="0"/>
                <a:cs typeface="Arial" pitchFamily="34" charset="0"/>
              </a:rPr>
              <a:t>	Vulkane</a:t>
            </a:r>
          </a:p>
          <a:p>
            <a:r>
              <a:rPr lang="de-CH" sz="2000" smtClean="0">
                <a:solidFill>
                  <a:srgbClr val="FF0000"/>
                </a:solidFill>
                <a:latin typeface="Arial" pitchFamily="34" charset="0"/>
                <a:cs typeface="Arial" pitchFamily="34" charset="0"/>
              </a:rPr>
              <a:t>	Erdbeben</a:t>
            </a:r>
            <a:endParaRPr lang="de-CH" sz="2000" dirty="0" smtClean="0">
              <a:solidFill>
                <a:srgbClr val="FF0000"/>
              </a:solidFill>
              <a:latin typeface="Arial" pitchFamily="34" charset="0"/>
              <a:cs typeface="Arial" pitchFamily="34" charset="0"/>
            </a:endParaRPr>
          </a:p>
          <a:p>
            <a:r>
              <a:rPr lang="de-CH" sz="2000" dirty="0" smtClean="0">
                <a:solidFill>
                  <a:srgbClr val="FF0000"/>
                </a:solidFill>
                <a:latin typeface="Arial" pitchFamily="34" charset="0"/>
                <a:cs typeface="Arial" pitchFamily="34" charset="0"/>
              </a:rPr>
              <a:t>		Pazifik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wipe(down)">
                                      <p:cBhvr>
                                        <p:cTn id="7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lstStyle/>
          <a:p>
            <a:pPr algn="r"/>
            <a:r>
              <a:rPr lang="de-CH" dirty="0" smtClean="0"/>
              <a:t>Aufeinander driftende Platten</a:t>
            </a:r>
            <a:endParaRPr lang="de-CH" dirty="0"/>
          </a:p>
        </p:txBody>
      </p:sp>
      <p:pic>
        <p:nvPicPr>
          <p:cNvPr id="5" name="Picture 3"/>
          <p:cNvPicPr>
            <a:picLocks noChangeAspect="1" noChangeArrowheads="1"/>
          </p:cNvPicPr>
          <p:nvPr/>
        </p:nvPicPr>
        <p:blipFill>
          <a:blip r:embed="rId2" cstate="print"/>
          <a:srcRect/>
          <a:stretch>
            <a:fillRect/>
          </a:stretch>
        </p:blipFill>
        <p:spPr bwMode="auto">
          <a:xfrm>
            <a:off x="571472" y="500042"/>
            <a:ext cx="1123950" cy="657225"/>
          </a:xfrm>
          <a:prstGeom prst="rect">
            <a:avLst/>
          </a:prstGeom>
          <a:noFill/>
          <a:ln w="9525">
            <a:noFill/>
            <a:miter lim="800000"/>
            <a:headEnd/>
            <a:tailEnd/>
          </a:ln>
          <a:effectLst/>
        </p:spPr>
      </p:pic>
      <p:sp>
        <p:nvSpPr>
          <p:cNvPr id="6" name="Inhaltsplatzhalter 2"/>
          <p:cNvSpPr>
            <a:spLocks noGrp="1"/>
          </p:cNvSpPr>
          <p:nvPr>
            <p:ph idx="1"/>
          </p:nvPr>
        </p:nvSpPr>
        <p:spPr>
          <a:xfrm>
            <a:off x="3929058" y="1600200"/>
            <a:ext cx="4757742" cy="4525963"/>
          </a:xfrm>
        </p:spPr>
        <p:txBody>
          <a:bodyPr>
            <a:normAutofit lnSpcReduction="10000"/>
          </a:bodyPr>
          <a:lstStyle/>
          <a:p>
            <a:pPr marL="0" indent="0">
              <a:buNone/>
            </a:pPr>
            <a:r>
              <a:rPr lang="de-CH" b="1" dirty="0" smtClean="0"/>
              <a:t>Kollision</a:t>
            </a:r>
          </a:p>
          <a:p>
            <a:pPr marL="0" indent="0">
              <a:buNone/>
            </a:pPr>
            <a:r>
              <a:rPr lang="de-CH" dirty="0" smtClean="0"/>
              <a:t>Treffen leichte, kontinentale Plattenteile aufeinander, kommt es zum Zusammenstoss, zur Kollision. Die Plattenränder verkeilen sich ineinander und schieben sich zu Gebirgen auf.</a:t>
            </a:r>
          </a:p>
        </p:txBody>
      </p:sp>
      <p:pic>
        <p:nvPicPr>
          <p:cNvPr id="2050" name="Picture 2"/>
          <p:cNvPicPr>
            <a:picLocks noChangeAspect="1" noChangeArrowheads="1"/>
          </p:cNvPicPr>
          <p:nvPr/>
        </p:nvPicPr>
        <p:blipFill>
          <a:blip r:embed="rId3" cstate="print"/>
          <a:srcRect/>
          <a:stretch>
            <a:fillRect/>
          </a:stretch>
        </p:blipFill>
        <p:spPr bwMode="auto">
          <a:xfrm>
            <a:off x="428596" y="1571611"/>
            <a:ext cx="3143272" cy="2194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Himalaya</a:t>
            </a:r>
            <a:endParaRPr lang="de-CH" dirty="0"/>
          </a:p>
        </p:txBody>
      </p:sp>
      <p:pic>
        <p:nvPicPr>
          <p:cNvPr id="4" name="Grafik 3"/>
          <p:cNvPicPr/>
          <p:nvPr/>
        </p:nvPicPr>
        <p:blipFill>
          <a:blip r:embed="rId2" cstate="print"/>
          <a:srcRect/>
          <a:stretch>
            <a:fillRect/>
          </a:stretch>
        </p:blipFill>
        <p:spPr bwMode="auto">
          <a:xfrm>
            <a:off x="428596" y="1214422"/>
            <a:ext cx="8072494" cy="5286412"/>
          </a:xfrm>
          <a:prstGeom prst="rect">
            <a:avLst/>
          </a:prstGeom>
          <a:noFill/>
          <a:ln w="9525">
            <a:noFill/>
            <a:miter lim="800000"/>
            <a:headEnd/>
            <a:tailEnd/>
          </a:ln>
        </p:spPr>
      </p:pic>
      <p:sp>
        <p:nvSpPr>
          <p:cNvPr id="5" name="Textfeld 4"/>
          <p:cNvSpPr txBox="1"/>
          <p:nvPr/>
        </p:nvSpPr>
        <p:spPr>
          <a:xfrm>
            <a:off x="844286" y="5857892"/>
            <a:ext cx="2370392" cy="369332"/>
          </a:xfrm>
          <a:prstGeom prst="rect">
            <a:avLst/>
          </a:prstGeom>
          <a:noFill/>
        </p:spPr>
        <p:txBody>
          <a:bodyPr wrap="none" rtlCol="0">
            <a:spAutoFit/>
          </a:bodyPr>
          <a:lstStyle/>
          <a:p>
            <a:r>
              <a:rPr lang="de-CH" dirty="0" err="1" smtClean="0">
                <a:solidFill>
                  <a:srgbClr val="FF0000"/>
                </a:solidFill>
              </a:rPr>
              <a:t>Indoaustralische</a:t>
            </a:r>
            <a:r>
              <a:rPr lang="de-CH" dirty="0" smtClean="0">
                <a:solidFill>
                  <a:srgbClr val="FF0000"/>
                </a:solidFill>
              </a:rPr>
              <a:t> Platte</a:t>
            </a:r>
            <a:endParaRPr lang="de-CH" dirty="0">
              <a:solidFill>
                <a:srgbClr val="FF0000"/>
              </a:solidFill>
            </a:endParaRPr>
          </a:p>
        </p:txBody>
      </p:sp>
      <p:sp>
        <p:nvSpPr>
          <p:cNvPr id="6" name="Textfeld 5"/>
          <p:cNvSpPr txBox="1"/>
          <p:nvPr/>
        </p:nvSpPr>
        <p:spPr>
          <a:xfrm>
            <a:off x="5518018" y="5857892"/>
            <a:ext cx="1768626" cy="369332"/>
          </a:xfrm>
          <a:prstGeom prst="rect">
            <a:avLst/>
          </a:prstGeom>
          <a:noFill/>
        </p:spPr>
        <p:txBody>
          <a:bodyPr wrap="none" rtlCol="0">
            <a:spAutoFit/>
          </a:bodyPr>
          <a:lstStyle/>
          <a:p>
            <a:r>
              <a:rPr lang="de-CH" dirty="0" smtClean="0">
                <a:solidFill>
                  <a:srgbClr val="FF0000"/>
                </a:solidFill>
              </a:rPr>
              <a:t>Eurasische Platte</a:t>
            </a:r>
            <a:endParaRPr lang="de-CH" dirty="0">
              <a:solidFill>
                <a:srgbClr val="FF0000"/>
              </a:solidFill>
            </a:endParaRPr>
          </a:p>
        </p:txBody>
      </p:sp>
      <p:sp>
        <p:nvSpPr>
          <p:cNvPr id="7" name="Pfeil nach rechts 6"/>
          <p:cNvSpPr/>
          <p:nvPr/>
        </p:nvSpPr>
        <p:spPr>
          <a:xfrm>
            <a:off x="4143372" y="3786190"/>
            <a:ext cx="1214446" cy="50006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Pfeil nach rechts 7"/>
          <p:cNvSpPr/>
          <p:nvPr/>
        </p:nvSpPr>
        <p:spPr>
          <a:xfrm rot="10800000">
            <a:off x="6429388" y="3714752"/>
            <a:ext cx="1214446" cy="50006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Lückentext</a:t>
            </a:r>
            <a:endParaRPr lang="de-CH" dirty="0"/>
          </a:p>
        </p:txBody>
      </p:sp>
      <p:sp>
        <p:nvSpPr>
          <p:cNvPr id="3" name="Inhaltsplatzhalter 2"/>
          <p:cNvSpPr>
            <a:spLocks noGrp="1"/>
          </p:cNvSpPr>
          <p:nvPr>
            <p:ph idx="1"/>
          </p:nvPr>
        </p:nvSpPr>
        <p:spPr/>
        <p:txBody>
          <a:bodyPr>
            <a:normAutofit fontScale="77500" lnSpcReduction="20000"/>
          </a:bodyPr>
          <a:lstStyle/>
          <a:p>
            <a:pPr marL="0" indent="0">
              <a:buNone/>
            </a:pPr>
            <a:r>
              <a:rPr lang="de-CH" dirty="0" smtClean="0"/>
              <a:t>Vor rund _______________________ Jahren begann der Urkontinent ________________ zu zerfallen. Seitdem bewegte sich die _______________________________ auf die _______________________ zu. Zunächst tauchte der _________________ Teil der </a:t>
            </a:r>
            <a:r>
              <a:rPr lang="de-CH" dirty="0" err="1" smtClean="0"/>
              <a:t>Indoaustralischen</a:t>
            </a:r>
            <a:r>
              <a:rPr lang="de-CH" dirty="0" smtClean="0"/>
              <a:t> Platte unter die ________________ Eurasische Platte ab. Als der kontinentale Teil der </a:t>
            </a:r>
            <a:r>
              <a:rPr lang="de-CH" dirty="0" err="1" smtClean="0"/>
              <a:t>Indoaustralischen</a:t>
            </a:r>
            <a:r>
              <a:rPr lang="de-CH" dirty="0" smtClean="0"/>
              <a:t> Platte die Eurasische Platte erreichte, konnte keine _________________ mehr stattfinden. Es kam zur ___________________. Die Ränder der Platten haben sich ineinander verkeilt. Das ________________ des _________________ wurde gehoben. Auch heute noch wird der Himalaya jährlich um etwa _______________________ gehoben. Die Hebung wird durch die __________________________ ausgeglichen.</a:t>
            </a:r>
          </a:p>
          <a:p>
            <a:pPr marL="0" indent="0">
              <a:buNone/>
            </a:pPr>
            <a:endParaRPr lang="de-CH" dirty="0"/>
          </a:p>
        </p:txBody>
      </p:sp>
      <p:sp>
        <p:nvSpPr>
          <p:cNvPr id="4" name="Textfeld 3"/>
          <p:cNvSpPr txBox="1"/>
          <p:nvPr/>
        </p:nvSpPr>
        <p:spPr>
          <a:xfrm>
            <a:off x="785786" y="1528551"/>
            <a:ext cx="7000924" cy="4478149"/>
          </a:xfrm>
          <a:prstGeom prst="rect">
            <a:avLst/>
          </a:prstGeom>
          <a:noFill/>
        </p:spPr>
        <p:txBody>
          <a:bodyPr wrap="square" rtlCol="0">
            <a:spAutoFit/>
          </a:bodyPr>
          <a:lstStyle/>
          <a:p>
            <a:r>
              <a:rPr lang="de-CH" sz="2500" dirty="0" smtClean="0">
                <a:solidFill>
                  <a:srgbClr val="FF0000"/>
                </a:solidFill>
              </a:rPr>
              <a:t>		</a:t>
            </a:r>
            <a:r>
              <a:rPr lang="de-CH" sz="2000" dirty="0" smtClean="0">
                <a:solidFill>
                  <a:srgbClr val="FF0000"/>
                </a:solidFill>
              </a:rPr>
              <a:t>200 Millionen</a:t>
            </a:r>
          </a:p>
          <a:p>
            <a:r>
              <a:rPr lang="de-CH" sz="2000" dirty="0" smtClean="0">
                <a:solidFill>
                  <a:srgbClr val="FF0000"/>
                </a:solidFill>
              </a:rPr>
              <a:t>		</a:t>
            </a:r>
            <a:r>
              <a:rPr lang="de-CH" sz="2000" dirty="0" err="1" smtClean="0">
                <a:solidFill>
                  <a:srgbClr val="FF0000"/>
                </a:solidFill>
              </a:rPr>
              <a:t>Pangäa</a:t>
            </a:r>
            <a:endParaRPr lang="de-CH" sz="2000" dirty="0" smtClean="0">
              <a:solidFill>
                <a:srgbClr val="FF0000"/>
              </a:solidFill>
            </a:endParaRPr>
          </a:p>
          <a:p>
            <a:r>
              <a:rPr lang="de-CH" sz="2000" dirty="0" smtClean="0">
                <a:solidFill>
                  <a:srgbClr val="FF0000"/>
                </a:solidFill>
              </a:rPr>
              <a:t>			</a:t>
            </a:r>
            <a:r>
              <a:rPr lang="de-CH" sz="2000" dirty="0" err="1" smtClean="0">
                <a:solidFill>
                  <a:srgbClr val="FF0000"/>
                </a:solidFill>
              </a:rPr>
              <a:t>Indoaustralische</a:t>
            </a:r>
            <a:r>
              <a:rPr lang="de-CH" sz="2000" dirty="0" smtClean="0">
                <a:solidFill>
                  <a:srgbClr val="FF0000"/>
                </a:solidFill>
              </a:rPr>
              <a:t> Platte</a:t>
            </a:r>
          </a:p>
          <a:p>
            <a:r>
              <a:rPr lang="de-CH" sz="2000" dirty="0" smtClean="0">
                <a:solidFill>
                  <a:srgbClr val="FF0000"/>
                </a:solidFill>
              </a:rPr>
              <a:t>	Eurasische Platte</a:t>
            </a:r>
          </a:p>
          <a:p>
            <a:r>
              <a:rPr lang="de-CH" sz="2000" dirty="0" smtClean="0">
                <a:solidFill>
                  <a:srgbClr val="FF0000"/>
                </a:solidFill>
              </a:rPr>
              <a:t>ozeanische</a:t>
            </a:r>
          </a:p>
          <a:p>
            <a:r>
              <a:rPr lang="de-CH" sz="2000" dirty="0" smtClean="0">
                <a:solidFill>
                  <a:srgbClr val="FF0000"/>
                </a:solidFill>
              </a:rPr>
              <a:t>	kontinentale</a:t>
            </a:r>
          </a:p>
          <a:p>
            <a:r>
              <a:rPr lang="de-CH" sz="2000" dirty="0" smtClean="0">
                <a:solidFill>
                  <a:srgbClr val="FF0000"/>
                </a:solidFill>
              </a:rPr>
              <a:t>	</a:t>
            </a:r>
          </a:p>
          <a:p>
            <a:r>
              <a:rPr lang="de-CH" sz="2000" dirty="0" smtClean="0">
                <a:solidFill>
                  <a:srgbClr val="FF0000"/>
                </a:solidFill>
              </a:rPr>
              <a:t>				</a:t>
            </a:r>
            <a:r>
              <a:rPr lang="de-CH" sz="2000" dirty="0" err="1" smtClean="0">
                <a:solidFill>
                  <a:srgbClr val="FF0000"/>
                </a:solidFill>
              </a:rPr>
              <a:t>Subduktion</a:t>
            </a:r>
            <a:endParaRPr lang="de-CH" sz="2000" dirty="0" smtClean="0">
              <a:solidFill>
                <a:srgbClr val="FF0000"/>
              </a:solidFill>
            </a:endParaRPr>
          </a:p>
          <a:p>
            <a:r>
              <a:rPr lang="de-CH" sz="2000" dirty="0" smtClean="0">
                <a:solidFill>
                  <a:srgbClr val="FF0000"/>
                </a:solidFill>
              </a:rPr>
              <a:t>				Kollision</a:t>
            </a:r>
          </a:p>
          <a:p>
            <a:r>
              <a:rPr lang="de-CH" sz="2000" dirty="0" smtClean="0">
                <a:solidFill>
                  <a:srgbClr val="FF0000"/>
                </a:solidFill>
              </a:rPr>
              <a:t>	</a:t>
            </a:r>
          </a:p>
          <a:p>
            <a:r>
              <a:rPr lang="de-CH" sz="2000" dirty="0" smtClean="0">
                <a:solidFill>
                  <a:srgbClr val="FF0000"/>
                </a:solidFill>
              </a:rPr>
              <a:t>Hochgebirge 			Himalaya</a:t>
            </a:r>
          </a:p>
          <a:p>
            <a:endParaRPr lang="de-CH" sz="2000" dirty="0" smtClean="0">
              <a:solidFill>
                <a:srgbClr val="FF0000"/>
              </a:solidFill>
            </a:endParaRPr>
          </a:p>
          <a:p>
            <a:r>
              <a:rPr lang="de-CH" sz="2000" dirty="0" smtClean="0">
                <a:solidFill>
                  <a:srgbClr val="FF0000"/>
                </a:solidFill>
              </a:rPr>
              <a:t>fünf Zentimeter</a:t>
            </a:r>
          </a:p>
          <a:p>
            <a:r>
              <a:rPr lang="de-CH" sz="2000" dirty="0" smtClean="0">
                <a:solidFill>
                  <a:srgbClr val="FF0000"/>
                </a:solidFill>
              </a:rPr>
              <a:t>	Abtragung</a:t>
            </a:r>
            <a:endParaRPr lang="de-CH"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r"/>
            <a:r>
              <a:rPr lang="de-CH" dirty="0" smtClean="0"/>
              <a:t>Aneinander vorbeidriftende Platten</a:t>
            </a:r>
            <a:endParaRPr lang="de-CH" dirty="0"/>
          </a:p>
        </p:txBody>
      </p:sp>
      <p:sp>
        <p:nvSpPr>
          <p:cNvPr id="4" name="Inhaltsplatzhalter 2"/>
          <p:cNvSpPr>
            <a:spLocks noGrp="1"/>
          </p:cNvSpPr>
          <p:nvPr>
            <p:ph idx="1"/>
          </p:nvPr>
        </p:nvSpPr>
        <p:spPr>
          <a:xfrm>
            <a:off x="3929058" y="1600200"/>
            <a:ext cx="4757742" cy="4525963"/>
          </a:xfrm>
        </p:spPr>
        <p:txBody>
          <a:bodyPr>
            <a:normAutofit/>
          </a:bodyPr>
          <a:lstStyle/>
          <a:p>
            <a:pPr marL="0" indent="0">
              <a:buNone/>
            </a:pPr>
            <a:r>
              <a:rPr lang="de-CH" b="1" dirty="0" smtClean="0"/>
              <a:t>Verschiebungsspalte</a:t>
            </a:r>
          </a:p>
          <a:p>
            <a:pPr marL="0" indent="0">
              <a:buNone/>
            </a:pPr>
            <a:r>
              <a:rPr lang="de-CH" dirty="0" smtClean="0"/>
              <a:t>Die beiden Platten bewegen sich gegeneinander und verhaken sich dabei ineinander. Wenn sich diese Spannungen lösen entstehen Erdbeben.</a:t>
            </a:r>
            <a:endParaRPr lang="de-CH" dirty="0"/>
          </a:p>
        </p:txBody>
      </p:sp>
      <p:pic>
        <p:nvPicPr>
          <p:cNvPr id="5" name="Picture 4"/>
          <p:cNvPicPr>
            <a:picLocks noChangeAspect="1" noChangeArrowheads="1"/>
          </p:cNvPicPr>
          <p:nvPr/>
        </p:nvPicPr>
        <p:blipFill>
          <a:blip r:embed="rId2" cstate="print"/>
          <a:srcRect/>
          <a:stretch>
            <a:fillRect/>
          </a:stretch>
        </p:blipFill>
        <p:spPr bwMode="auto">
          <a:xfrm>
            <a:off x="0" y="428604"/>
            <a:ext cx="1076325" cy="71437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214282" y="2143116"/>
            <a:ext cx="3494339" cy="2286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Kennt ihr Beispiele ?</a:t>
            </a:r>
            <a:endParaRPr lang="de-CH" dirty="0"/>
          </a:p>
        </p:txBody>
      </p:sp>
      <p:pic>
        <p:nvPicPr>
          <p:cNvPr id="7170" name="Picture 2" descr="http://www.esisys.de/astro/pov/earthnew.gif"/>
          <p:cNvPicPr>
            <a:picLocks noChangeAspect="1" noChangeArrowheads="1"/>
          </p:cNvPicPr>
          <p:nvPr/>
        </p:nvPicPr>
        <p:blipFill>
          <a:blip r:embed="rId2" cstate="print"/>
          <a:srcRect/>
          <a:stretch>
            <a:fillRect/>
          </a:stretch>
        </p:blipFill>
        <p:spPr bwMode="auto">
          <a:xfrm>
            <a:off x="71406" y="1142984"/>
            <a:ext cx="8929718" cy="5687718"/>
          </a:xfrm>
          <a:prstGeom prst="rect">
            <a:avLst/>
          </a:prstGeom>
          <a:noFill/>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Kalifornien</a:t>
            </a:r>
            <a:endParaRPr lang="de-CH" dirty="0"/>
          </a:p>
        </p:txBody>
      </p:sp>
      <p:pic>
        <p:nvPicPr>
          <p:cNvPr id="4" name="Grafik 3"/>
          <p:cNvPicPr/>
          <p:nvPr/>
        </p:nvPicPr>
        <p:blipFill>
          <a:blip r:embed="rId2" cstate="print"/>
          <a:srcRect/>
          <a:stretch>
            <a:fillRect/>
          </a:stretch>
        </p:blipFill>
        <p:spPr bwMode="auto">
          <a:xfrm>
            <a:off x="500034" y="1142984"/>
            <a:ext cx="7858180" cy="5286412"/>
          </a:xfrm>
          <a:prstGeom prst="rect">
            <a:avLst/>
          </a:prstGeom>
          <a:noFill/>
          <a:ln w="9525">
            <a:noFill/>
            <a:miter lim="800000"/>
            <a:headEnd/>
            <a:tailEnd/>
          </a:ln>
        </p:spPr>
      </p:pic>
      <p:sp>
        <p:nvSpPr>
          <p:cNvPr id="5" name="Textfeld 4"/>
          <p:cNvSpPr txBox="1"/>
          <p:nvPr/>
        </p:nvSpPr>
        <p:spPr>
          <a:xfrm>
            <a:off x="785786" y="5929330"/>
            <a:ext cx="3286147" cy="369332"/>
          </a:xfrm>
          <a:prstGeom prst="rect">
            <a:avLst/>
          </a:prstGeom>
          <a:noFill/>
        </p:spPr>
        <p:txBody>
          <a:bodyPr wrap="square" rtlCol="0">
            <a:spAutoFit/>
          </a:bodyPr>
          <a:lstStyle/>
          <a:p>
            <a:pPr algn="ctr"/>
            <a:r>
              <a:rPr lang="de-CH" dirty="0" smtClean="0">
                <a:solidFill>
                  <a:srgbClr val="FF0000"/>
                </a:solidFill>
              </a:rPr>
              <a:t>Pazifische Platte</a:t>
            </a:r>
            <a:endParaRPr lang="de-CH" dirty="0">
              <a:solidFill>
                <a:srgbClr val="FF0000"/>
              </a:solidFill>
            </a:endParaRPr>
          </a:p>
        </p:txBody>
      </p:sp>
      <p:sp>
        <p:nvSpPr>
          <p:cNvPr id="6" name="Textfeld 5"/>
          <p:cNvSpPr txBox="1"/>
          <p:nvPr/>
        </p:nvSpPr>
        <p:spPr>
          <a:xfrm>
            <a:off x="4429124" y="5929330"/>
            <a:ext cx="3143272" cy="369332"/>
          </a:xfrm>
          <a:prstGeom prst="rect">
            <a:avLst/>
          </a:prstGeom>
          <a:noFill/>
        </p:spPr>
        <p:txBody>
          <a:bodyPr wrap="square" rtlCol="0">
            <a:spAutoFit/>
          </a:bodyPr>
          <a:lstStyle/>
          <a:p>
            <a:pPr algn="ctr"/>
            <a:r>
              <a:rPr lang="de-CH" dirty="0" smtClean="0">
                <a:solidFill>
                  <a:srgbClr val="FF0000"/>
                </a:solidFill>
              </a:rPr>
              <a:t>Nordamerikanische Platte</a:t>
            </a:r>
            <a:endParaRPr lang="de-CH" dirty="0">
              <a:solidFill>
                <a:srgbClr val="FF0000"/>
              </a:solidFill>
            </a:endParaRPr>
          </a:p>
        </p:txBody>
      </p:sp>
      <p:sp>
        <p:nvSpPr>
          <p:cNvPr id="7" name="Pfeil nach unten 6"/>
          <p:cNvSpPr/>
          <p:nvPr/>
        </p:nvSpPr>
        <p:spPr>
          <a:xfrm rot="20697536">
            <a:off x="5286380" y="2500306"/>
            <a:ext cx="571504" cy="164307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Pfeil nach unten 7"/>
          <p:cNvSpPr/>
          <p:nvPr/>
        </p:nvSpPr>
        <p:spPr>
          <a:xfrm rot="9896488">
            <a:off x="3275430" y="2903526"/>
            <a:ext cx="571504" cy="164307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Lückentext</a:t>
            </a:r>
            <a:endParaRPr lang="de-CH" dirty="0"/>
          </a:p>
        </p:txBody>
      </p:sp>
      <p:sp>
        <p:nvSpPr>
          <p:cNvPr id="3" name="Inhaltsplatzhalter 2"/>
          <p:cNvSpPr>
            <a:spLocks noGrp="1"/>
          </p:cNvSpPr>
          <p:nvPr>
            <p:ph idx="1"/>
          </p:nvPr>
        </p:nvSpPr>
        <p:spPr/>
        <p:txBody>
          <a:bodyPr>
            <a:normAutofit fontScale="77500" lnSpcReduction="20000"/>
          </a:bodyPr>
          <a:lstStyle/>
          <a:p>
            <a:pPr marL="0" indent="0">
              <a:buNone/>
            </a:pPr>
            <a:r>
              <a:rPr lang="de-CH" dirty="0" smtClean="0"/>
              <a:t>Die _______________________________ ist das bekannteste Beispiel für eine Verschiebungsspalte oder _________________________. Dort verschiebt sich die ______________________________ gegenüber der ___________________________________ um etwa ________________________________ pro Jahr nach__________________________. Verhaken sich die Platten, dann bauen sich Spannungen auf, deren plötzliche Lösung schwere ___________________ zur Folge hat. Setzt sich die Bewegung in der Zukunft gleichmäßig fort, dann würde in etwa ______________________ Jahren __________________________ auf der Höhe von _______________________ liegen.</a:t>
            </a:r>
          </a:p>
        </p:txBody>
      </p:sp>
      <p:sp>
        <p:nvSpPr>
          <p:cNvPr id="5" name="Textfeld 4"/>
          <p:cNvSpPr txBox="1"/>
          <p:nvPr/>
        </p:nvSpPr>
        <p:spPr>
          <a:xfrm>
            <a:off x="357158" y="1571612"/>
            <a:ext cx="7572428" cy="4062651"/>
          </a:xfrm>
          <a:prstGeom prst="rect">
            <a:avLst/>
          </a:prstGeom>
          <a:noFill/>
        </p:spPr>
        <p:txBody>
          <a:bodyPr wrap="square" rtlCol="0">
            <a:spAutoFit/>
          </a:bodyPr>
          <a:lstStyle/>
          <a:p>
            <a:r>
              <a:rPr lang="de-CH" sz="2000" dirty="0" smtClean="0">
                <a:solidFill>
                  <a:srgbClr val="FF0000"/>
                </a:solidFill>
              </a:rPr>
              <a:t>	San – Andreas – Verschiebung</a:t>
            </a:r>
          </a:p>
          <a:p>
            <a:endParaRPr lang="de-CH" sz="2000" dirty="0" smtClean="0">
              <a:solidFill>
                <a:srgbClr val="FF0000"/>
              </a:solidFill>
            </a:endParaRPr>
          </a:p>
          <a:p>
            <a:r>
              <a:rPr lang="de-CH" sz="2000" dirty="0" smtClean="0">
                <a:solidFill>
                  <a:srgbClr val="FF0000"/>
                </a:solidFill>
              </a:rPr>
              <a:t>	Transform Fault</a:t>
            </a:r>
          </a:p>
          <a:p>
            <a:r>
              <a:rPr lang="de-CH" sz="2000" dirty="0" smtClean="0">
                <a:solidFill>
                  <a:srgbClr val="FF0000"/>
                </a:solidFill>
              </a:rPr>
              <a:t>	Pazifische Platte</a:t>
            </a:r>
          </a:p>
          <a:p>
            <a:r>
              <a:rPr lang="de-CH" sz="2000" dirty="0" smtClean="0">
                <a:solidFill>
                  <a:srgbClr val="FF0000"/>
                </a:solidFill>
              </a:rPr>
              <a:t>	Nordamerikanischen Platte</a:t>
            </a:r>
          </a:p>
          <a:p>
            <a:r>
              <a:rPr lang="de-CH" sz="2000" dirty="0" smtClean="0">
                <a:solidFill>
                  <a:srgbClr val="FF0000"/>
                </a:solidFill>
              </a:rPr>
              <a:t>	fünf  Zentimeter</a:t>
            </a:r>
          </a:p>
          <a:p>
            <a:r>
              <a:rPr lang="de-CH" sz="2000" dirty="0" smtClean="0">
                <a:solidFill>
                  <a:srgbClr val="FF0000"/>
                </a:solidFill>
              </a:rPr>
              <a:t>		Nordwesten</a:t>
            </a:r>
          </a:p>
          <a:p>
            <a:endParaRPr lang="de-CH" sz="2000" dirty="0" smtClean="0">
              <a:solidFill>
                <a:srgbClr val="FF0000"/>
              </a:solidFill>
            </a:endParaRPr>
          </a:p>
          <a:p>
            <a:r>
              <a:rPr lang="de-CH" sz="2000" dirty="0" smtClean="0">
                <a:solidFill>
                  <a:srgbClr val="FF0000"/>
                </a:solidFill>
              </a:rPr>
              <a:t>			Erdbeben</a:t>
            </a:r>
          </a:p>
          <a:p>
            <a:endParaRPr lang="de-CH" sz="2000" dirty="0" smtClean="0">
              <a:solidFill>
                <a:srgbClr val="FF0000"/>
              </a:solidFill>
            </a:endParaRPr>
          </a:p>
          <a:p>
            <a:r>
              <a:rPr lang="de-CH" sz="2000" dirty="0" smtClean="0">
                <a:solidFill>
                  <a:srgbClr val="FF0000"/>
                </a:solidFill>
              </a:rPr>
              <a:t>			25 Millionen</a:t>
            </a:r>
          </a:p>
          <a:p>
            <a:r>
              <a:rPr lang="de-CH" sz="2000" dirty="0" smtClean="0">
                <a:solidFill>
                  <a:srgbClr val="FF0000"/>
                </a:solidFill>
              </a:rPr>
              <a:t>	San Francisco</a:t>
            </a:r>
          </a:p>
          <a:p>
            <a:r>
              <a:rPr lang="de-CH" sz="2000" dirty="0" smtClean="0">
                <a:solidFill>
                  <a:srgbClr val="FF0000"/>
                </a:solidFill>
              </a:rPr>
              <a:t>	Vancouver</a:t>
            </a:r>
            <a:endParaRPr lang="de-CH"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20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20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20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Mosaik der Platten</a:t>
            </a:r>
            <a:endParaRPr lang="de-CH" dirty="0"/>
          </a:p>
        </p:txBody>
      </p:sp>
      <p:sp>
        <p:nvSpPr>
          <p:cNvPr id="3" name="Inhaltsplatzhalter 2"/>
          <p:cNvSpPr>
            <a:spLocks noGrp="1"/>
          </p:cNvSpPr>
          <p:nvPr>
            <p:ph idx="1"/>
          </p:nvPr>
        </p:nvSpPr>
        <p:spPr/>
        <p:txBody>
          <a:bodyPr/>
          <a:lstStyle/>
          <a:p>
            <a:endParaRPr lang="de-CH" dirty="0"/>
          </a:p>
        </p:txBody>
      </p:sp>
      <p:pic>
        <p:nvPicPr>
          <p:cNvPr id="2050" name="Picture 2"/>
          <p:cNvPicPr>
            <a:picLocks noChangeAspect="1" noChangeArrowheads="1"/>
          </p:cNvPicPr>
          <p:nvPr/>
        </p:nvPicPr>
        <p:blipFill>
          <a:blip r:embed="rId2" cstate="print"/>
          <a:srcRect/>
          <a:stretch>
            <a:fillRect/>
          </a:stretch>
        </p:blipFill>
        <p:spPr bwMode="auto">
          <a:xfrm>
            <a:off x="142844" y="1285860"/>
            <a:ext cx="8829675" cy="49911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mtClean="0"/>
              <a:t>Lernziele Plattentektonik DI 8.6.10</a:t>
            </a:r>
            <a:endParaRPr lang="de-CH" dirty="0"/>
          </a:p>
        </p:txBody>
      </p:sp>
      <p:sp>
        <p:nvSpPr>
          <p:cNvPr id="3" name="Inhaltsplatzhalter 2"/>
          <p:cNvSpPr>
            <a:spLocks noGrp="1"/>
          </p:cNvSpPr>
          <p:nvPr>
            <p:ph idx="1"/>
          </p:nvPr>
        </p:nvSpPr>
        <p:spPr/>
        <p:txBody>
          <a:bodyPr/>
          <a:lstStyle/>
          <a:p>
            <a:r>
              <a:rPr lang="de-CH" dirty="0" smtClean="0"/>
              <a:t>Ich kenne die Theorie der Plattenverschiebung und kann diese erklären.</a:t>
            </a:r>
          </a:p>
          <a:p>
            <a:r>
              <a:rPr lang="de-CH" dirty="0" smtClean="0"/>
              <a:t>Ich kenne den Aufbau der Erde</a:t>
            </a:r>
          </a:p>
          <a:p>
            <a:r>
              <a:rPr lang="de-CH" dirty="0" smtClean="0"/>
              <a:t>Ich kenne die drei Arten der Plattengrenzen und kann die Vorgänge erklären.</a:t>
            </a:r>
          </a:p>
          <a:p>
            <a:r>
              <a:rPr lang="de-CH" dirty="0" smtClean="0"/>
              <a:t>Ich kenne Beispiele der versch. Plattengrenzen</a:t>
            </a:r>
          </a:p>
          <a:p>
            <a:r>
              <a:rPr lang="de-CH" dirty="0" smtClean="0"/>
              <a:t>Ich kenne verschiedene Platten der Erde. </a:t>
            </a:r>
            <a:endParaRPr lang="de-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smtClean="0"/>
              <a:t>Beobachtet die Welt – Was stellt ihr fest?</a:t>
            </a:r>
            <a:endParaRPr lang="de-CH" sz="3600" dirty="0"/>
          </a:p>
        </p:txBody>
      </p:sp>
      <p:sp>
        <p:nvSpPr>
          <p:cNvPr id="3" name="Inhaltsplatzhalter 2"/>
          <p:cNvSpPr>
            <a:spLocks noGrp="1"/>
          </p:cNvSpPr>
          <p:nvPr>
            <p:ph idx="1"/>
          </p:nvPr>
        </p:nvSpPr>
        <p:spPr/>
        <p:txBody>
          <a:bodyPr/>
          <a:lstStyle/>
          <a:p>
            <a:endParaRPr lang="de-CH" dirty="0"/>
          </a:p>
        </p:txBody>
      </p:sp>
      <p:pic>
        <p:nvPicPr>
          <p:cNvPr id="5" name="Picture 2" descr="http://www.esisys.de/astro/pov/earthnew.gif"/>
          <p:cNvPicPr>
            <a:picLocks noChangeAspect="1" noChangeArrowheads="1"/>
          </p:cNvPicPr>
          <p:nvPr/>
        </p:nvPicPr>
        <p:blipFill>
          <a:blip r:embed="rId2" cstate="print"/>
          <a:srcRect/>
          <a:stretch>
            <a:fillRect/>
          </a:stretch>
        </p:blipFill>
        <p:spPr bwMode="auto">
          <a:xfrm>
            <a:off x="142844" y="1233988"/>
            <a:ext cx="8786842" cy="5596714"/>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geniale Theorie</a:t>
            </a:r>
            <a:endParaRPr lang="de-CH" dirty="0"/>
          </a:p>
        </p:txBody>
      </p:sp>
      <p:sp>
        <p:nvSpPr>
          <p:cNvPr id="3" name="Inhaltsplatzhalter 2"/>
          <p:cNvSpPr>
            <a:spLocks noGrp="1"/>
          </p:cNvSpPr>
          <p:nvPr>
            <p:ph idx="1"/>
          </p:nvPr>
        </p:nvSpPr>
        <p:spPr>
          <a:xfrm>
            <a:off x="457200" y="1600200"/>
            <a:ext cx="3900486" cy="4525963"/>
          </a:xfrm>
        </p:spPr>
        <p:txBody>
          <a:bodyPr>
            <a:normAutofit fontScale="92500"/>
          </a:bodyPr>
          <a:lstStyle/>
          <a:p>
            <a:r>
              <a:rPr lang="de-CH" dirty="0" smtClean="0"/>
              <a:t>In Afrika und Südamerika fand man identische Pflanzen und Tierfossilien.</a:t>
            </a:r>
          </a:p>
          <a:p>
            <a:r>
              <a:rPr lang="de-CH" dirty="0" smtClean="0"/>
              <a:t>Afrika und Südamerika haben eine auffällig ähnliche Küstenform</a:t>
            </a:r>
            <a:endParaRPr lang="de-CH" dirty="0"/>
          </a:p>
        </p:txBody>
      </p:sp>
      <p:pic>
        <p:nvPicPr>
          <p:cNvPr id="18434" name="Picture 2" descr="http://www.kristalle.ch/pics/aktuell/alfred_wegener.jpg"/>
          <p:cNvPicPr>
            <a:picLocks noChangeAspect="1" noChangeArrowheads="1"/>
          </p:cNvPicPr>
          <p:nvPr/>
        </p:nvPicPr>
        <p:blipFill>
          <a:blip r:embed="rId2" cstate="print"/>
          <a:srcRect/>
          <a:stretch>
            <a:fillRect/>
          </a:stretch>
        </p:blipFill>
        <p:spPr bwMode="auto">
          <a:xfrm>
            <a:off x="6643702" y="1071546"/>
            <a:ext cx="1643074" cy="2312475"/>
          </a:xfrm>
          <a:prstGeom prst="rect">
            <a:avLst/>
          </a:prstGeom>
          <a:noFill/>
        </p:spPr>
      </p:pic>
      <p:sp>
        <p:nvSpPr>
          <p:cNvPr id="5" name="Textfeld 4"/>
          <p:cNvSpPr txBox="1"/>
          <p:nvPr/>
        </p:nvSpPr>
        <p:spPr>
          <a:xfrm>
            <a:off x="5429256" y="3429000"/>
            <a:ext cx="3000396" cy="369332"/>
          </a:xfrm>
          <a:prstGeom prst="rect">
            <a:avLst/>
          </a:prstGeom>
          <a:noFill/>
        </p:spPr>
        <p:txBody>
          <a:bodyPr wrap="square" rtlCol="0">
            <a:spAutoFit/>
          </a:bodyPr>
          <a:lstStyle/>
          <a:p>
            <a:r>
              <a:rPr lang="de-CH" dirty="0" smtClean="0"/>
              <a:t>Alfred Wegener 1880 - 1930</a:t>
            </a:r>
            <a:endParaRPr lang="de-CH" dirty="0"/>
          </a:p>
        </p:txBody>
      </p:sp>
      <p:pic>
        <p:nvPicPr>
          <p:cNvPr id="18436" name="Picture 4" descr="http://www.scarborough.k12.me.us/wis/teachers/dtewhey/webquest/nature/images/pangaea%20fitting%20together.gif"/>
          <p:cNvPicPr>
            <a:picLocks noChangeAspect="1" noChangeArrowheads="1"/>
          </p:cNvPicPr>
          <p:nvPr/>
        </p:nvPicPr>
        <p:blipFill>
          <a:blip r:embed="rId3" cstate="print"/>
          <a:srcRect/>
          <a:stretch>
            <a:fillRect/>
          </a:stretch>
        </p:blipFill>
        <p:spPr bwMode="auto">
          <a:xfrm>
            <a:off x="5643570" y="3786190"/>
            <a:ext cx="2781296" cy="2828704"/>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Folgerung:</a:t>
            </a:r>
            <a:endParaRPr lang="de-CH" dirty="0"/>
          </a:p>
        </p:txBody>
      </p:sp>
      <p:sp>
        <p:nvSpPr>
          <p:cNvPr id="3" name="Inhaltsplatzhalter 2"/>
          <p:cNvSpPr>
            <a:spLocks noGrp="1"/>
          </p:cNvSpPr>
          <p:nvPr>
            <p:ph idx="1"/>
          </p:nvPr>
        </p:nvSpPr>
        <p:spPr/>
        <p:txBody>
          <a:bodyPr/>
          <a:lstStyle/>
          <a:p>
            <a:r>
              <a:rPr lang="de-CH" dirty="0" smtClean="0"/>
              <a:t>Die beiden Kontinente waren einmal nur eine grosse Landmasse, welche aufgebrochen ist und auseinander gedriftet sind.</a:t>
            </a:r>
            <a:endParaRPr lang="de-CH" dirty="0"/>
          </a:p>
        </p:txBody>
      </p:sp>
      <p:pic>
        <p:nvPicPr>
          <p:cNvPr id="19458" name="Picture 2" descr="http://www.scarborough.k12.me.us/wis/teachers/dtewhey/webquest/nature/images/Permian.gif"/>
          <p:cNvPicPr>
            <a:picLocks noChangeAspect="1" noChangeArrowheads="1"/>
          </p:cNvPicPr>
          <p:nvPr/>
        </p:nvPicPr>
        <p:blipFill>
          <a:blip r:embed="rId2" cstate="print"/>
          <a:srcRect r="50087" b="72683"/>
          <a:stretch>
            <a:fillRect/>
          </a:stretch>
        </p:blipFill>
        <p:spPr bwMode="auto">
          <a:xfrm>
            <a:off x="642910" y="3571876"/>
            <a:ext cx="2714644" cy="1852603"/>
          </a:xfrm>
          <a:prstGeom prst="rect">
            <a:avLst/>
          </a:prstGeom>
          <a:noFill/>
        </p:spPr>
      </p:pic>
      <p:pic>
        <p:nvPicPr>
          <p:cNvPr id="19460" name="Picture 4" descr="http://www.scarborough.k12.me.us/wis/teachers/dtewhey/webquest/nature/images/Permian.gif"/>
          <p:cNvPicPr>
            <a:picLocks noChangeAspect="1" noChangeArrowheads="1"/>
          </p:cNvPicPr>
          <p:nvPr/>
        </p:nvPicPr>
        <p:blipFill>
          <a:blip r:embed="rId2" cstate="print"/>
          <a:srcRect l="19702" t="68470" r="22504" b="2036"/>
          <a:stretch>
            <a:fillRect/>
          </a:stretch>
        </p:blipFill>
        <p:spPr bwMode="auto">
          <a:xfrm>
            <a:off x="4857752" y="4214818"/>
            <a:ext cx="3143272" cy="2000264"/>
          </a:xfrm>
          <a:prstGeom prst="rect">
            <a:avLst/>
          </a:prstGeom>
          <a:noFill/>
        </p:spPr>
      </p:pic>
      <p:sp>
        <p:nvSpPr>
          <p:cNvPr id="6" name="Pfeil nach rechts 5"/>
          <p:cNvSpPr/>
          <p:nvPr/>
        </p:nvSpPr>
        <p:spPr>
          <a:xfrm>
            <a:off x="3643306" y="4286256"/>
            <a:ext cx="1214446" cy="92869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ppt_x"/>
                                          </p:val>
                                        </p:tav>
                                        <p:tav tm="100000">
                                          <p:val>
                                            <p:strVal val="#ppt_x"/>
                                          </p:val>
                                        </p:tav>
                                      </p:tavLst>
                                    </p:anim>
                                    <p:anim calcmode="lin" valueType="num">
                                      <p:cBhvr additive="base">
                                        <p:cTn id="1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CH" b="1" dirty="0" smtClean="0"/>
              <a:t>1. Die </a:t>
            </a:r>
            <a:r>
              <a:rPr lang="de-CH" b="1" dirty="0"/>
              <a:t>Theorie der </a:t>
            </a:r>
            <a:r>
              <a:rPr lang="de-CH" b="1" dirty="0" smtClean="0"/>
              <a:t>Kontinentalverschiebung</a:t>
            </a:r>
            <a:endParaRPr lang="de-CH" dirty="0"/>
          </a:p>
        </p:txBody>
      </p:sp>
      <p:sp>
        <p:nvSpPr>
          <p:cNvPr id="3" name="Inhaltsplatzhalter 2"/>
          <p:cNvSpPr>
            <a:spLocks noGrp="1"/>
          </p:cNvSpPr>
          <p:nvPr>
            <p:ph idx="1"/>
          </p:nvPr>
        </p:nvSpPr>
        <p:spPr/>
        <p:txBody>
          <a:bodyPr>
            <a:normAutofit fontScale="92500" lnSpcReduction="20000"/>
          </a:bodyPr>
          <a:lstStyle/>
          <a:p>
            <a:pPr marL="0" indent="0" algn="just">
              <a:buNone/>
            </a:pPr>
            <a:r>
              <a:rPr lang="de-CH" dirty="0"/>
              <a:t>Der geistige Vater der modernen Geologie ist der Astronom, Klimaforscher und Geologe Alfred Wegener. Als er 1910 eine Weltkarte betrachtete, fiel ihm auf, dass die Ränder von Afrika und Südamerika wie Teile eines Puzzles gut ineinander passen. Intuitiv wurde ihm klar, dass die beiden Kontinente einmal vereint gewesen sein mussten.</a:t>
            </a:r>
          </a:p>
          <a:p>
            <a:pPr marL="0" indent="0">
              <a:buNone/>
            </a:pPr>
            <a:r>
              <a:rPr lang="de-CH" dirty="0"/>
              <a:t> </a:t>
            </a:r>
          </a:p>
          <a:p>
            <a:pPr marL="0" indent="0" algn="just">
              <a:buNone/>
            </a:pPr>
            <a:r>
              <a:rPr lang="de-CH" dirty="0"/>
              <a:t>Ihre heutige Lage kann man erklären, wenn man annimmt, dass sie sich einst getrennt und dann verschoben haben.</a:t>
            </a:r>
          </a:p>
          <a:p>
            <a:endParaRPr lang="de-CH"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a:t>
            </a:r>
            <a:endParaRPr lang="de-CH" dirty="0"/>
          </a:p>
        </p:txBody>
      </p:sp>
      <p:sp>
        <p:nvSpPr>
          <p:cNvPr id="3" name="Inhaltsplatzhalter 2"/>
          <p:cNvSpPr>
            <a:spLocks noGrp="1"/>
          </p:cNvSpPr>
          <p:nvPr>
            <p:ph idx="1"/>
          </p:nvPr>
        </p:nvSpPr>
        <p:spPr/>
        <p:txBody>
          <a:bodyPr/>
          <a:lstStyle/>
          <a:p>
            <a:pPr marL="514350" indent="-514350">
              <a:buFont typeface="+mj-lt"/>
              <a:buAutoNum type="arabicPeriod"/>
            </a:pPr>
            <a:r>
              <a:rPr lang="de-CH" dirty="0" smtClean="0"/>
              <a:t>Ausschneiden der einzelnen Kontinente</a:t>
            </a:r>
          </a:p>
          <a:p>
            <a:pPr marL="514350" indent="-514350">
              <a:buFont typeface="+mj-lt"/>
              <a:buAutoNum type="arabicPeriod"/>
            </a:pPr>
            <a:r>
              <a:rPr lang="de-CH" dirty="0" smtClean="0"/>
              <a:t>Zusammenführen zu einem Puzzle</a:t>
            </a:r>
          </a:p>
          <a:p>
            <a:pPr marL="914400" lvl="1" indent="-514350"/>
            <a:r>
              <a:rPr lang="de-CH" dirty="0" smtClean="0"/>
              <a:t>Ziel: Einen einzigen Grosskontinent</a:t>
            </a:r>
          </a:p>
          <a:p>
            <a:pPr marL="514350" indent="-514350">
              <a:buFont typeface="+mj-lt"/>
              <a:buAutoNum type="arabicPeriod"/>
            </a:pPr>
            <a:r>
              <a:rPr lang="de-CH" dirty="0" smtClean="0"/>
              <a:t>Durch die Lehrperson kontrollieren lassen</a:t>
            </a:r>
          </a:p>
          <a:p>
            <a:pPr marL="514350" indent="-514350">
              <a:buFont typeface="+mj-lt"/>
              <a:buAutoNum type="arabicPeriod"/>
            </a:pPr>
            <a:r>
              <a:rPr lang="de-CH" dirty="0" smtClean="0"/>
              <a:t>Das Puzzle ins Hefteinkleben.</a:t>
            </a:r>
          </a:p>
          <a:p>
            <a:pPr marL="514350" indent="-514350">
              <a:buFont typeface="+mj-lt"/>
              <a:buAutoNum type="arabicPeriod"/>
            </a:pPr>
            <a:endParaRPr lang="de-CH"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Bildschirmpräsentation (4:3)</PresentationFormat>
  <Paragraphs>198</Paragraphs>
  <Slides>43</Slides>
  <Notes>0</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Larissa-Design</vt:lpstr>
      <vt:lpstr>Unsere Erde</vt:lpstr>
      <vt:lpstr>Vulkanausbruch in Island</vt:lpstr>
      <vt:lpstr>Erdbeben dieser Welt</vt:lpstr>
      <vt:lpstr>Kennt ihr Beispiele ?</vt:lpstr>
      <vt:lpstr>Beobachtet die Welt – Was stellt ihr fest?</vt:lpstr>
      <vt:lpstr>Die geniale Theorie</vt:lpstr>
      <vt:lpstr>Folgerung:</vt:lpstr>
      <vt:lpstr>1. Die Theorie der Kontinentalverschiebung</vt:lpstr>
      <vt:lpstr>Auftrag:</vt:lpstr>
      <vt:lpstr>2. Tatsachen, die sich beweisen lassen</vt:lpstr>
      <vt:lpstr>Beweis für die Bewegung der Platten</vt:lpstr>
      <vt:lpstr>3. Aufbau der Erde</vt:lpstr>
      <vt:lpstr>Schalenbau der Erde –  Ursache für die Bewegung der Kontinente</vt:lpstr>
      <vt:lpstr>Schalenbau der Erde</vt:lpstr>
      <vt:lpstr>Die Erdkruste</vt:lpstr>
      <vt:lpstr>Folie 16</vt:lpstr>
      <vt:lpstr> Wie werden die Bewegung der Platten  verursacht?  Woher stammen die nötigen  Antriebskräfte?</vt:lpstr>
      <vt:lpstr>4. Bewegung der Platten</vt:lpstr>
      <vt:lpstr>Entwicklung bis heute…</vt:lpstr>
      <vt:lpstr>Folie 20</vt:lpstr>
      <vt:lpstr>Folie 21</vt:lpstr>
      <vt:lpstr>Folie 22</vt:lpstr>
      <vt:lpstr>Zukunft</vt:lpstr>
      <vt:lpstr>5. Plattengrenzen</vt:lpstr>
      <vt:lpstr>Auseinander driftende Platten</vt:lpstr>
      <vt:lpstr>Folie 26</vt:lpstr>
      <vt:lpstr>Folie 27</vt:lpstr>
      <vt:lpstr>Folie 28</vt:lpstr>
      <vt:lpstr>Folie 29</vt:lpstr>
      <vt:lpstr>Folie 30</vt:lpstr>
      <vt:lpstr>Beispiel Island</vt:lpstr>
      <vt:lpstr>Lückentext</vt:lpstr>
      <vt:lpstr>Aufeinander driftende Platten</vt:lpstr>
      <vt:lpstr>Beispiel Japan</vt:lpstr>
      <vt:lpstr>Lückentext</vt:lpstr>
      <vt:lpstr>Aufeinander driftende Platten</vt:lpstr>
      <vt:lpstr>Beispiel Himalaya</vt:lpstr>
      <vt:lpstr>Lückentext</vt:lpstr>
      <vt:lpstr>Aneinander vorbeidriftende Platten</vt:lpstr>
      <vt:lpstr>Beispiel Kalifornien</vt:lpstr>
      <vt:lpstr>Lückentext</vt:lpstr>
      <vt:lpstr>Mosaik der Platten</vt:lpstr>
      <vt:lpstr>Lernziele Plattentektonik DI 8.6.10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Unsere Erde</dc:title>
  <dc:creator>Dominik Bühlmann</dc:creator>
  <cp:lastModifiedBy>Käser Matthias</cp:lastModifiedBy>
  <cp:revision>53</cp:revision>
  <dcterms:created xsi:type="dcterms:W3CDTF">2010-04-27T08:47:07Z</dcterms:created>
  <dcterms:modified xsi:type="dcterms:W3CDTF">2015-05-15T10:53:00Z</dcterms:modified>
</cp:coreProperties>
</file>